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1" r:id="rId2"/>
    <p:sldId id="256" r:id="rId3"/>
    <p:sldId id="286" r:id="rId4"/>
    <p:sldId id="265" r:id="rId5"/>
    <p:sldId id="277" r:id="rId6"/>
    <p:sldId id="278" r:id="rId7"/>
    <p:sldId id="279" r:id="rId8"/>
    <p:sldId id="292" r:id="rId9"/>
    <p:sldId id="293" r:id="rId10"/>
    <p:sldId id="283" r:id="rId11"/>
    <p:sldId id="281" r:id="rId12"/>
    <p:sldId id="284" r:id="rId13"/>
    <p:sldId id="290" r:id="rId14"/>
    <p:sldId id="257" r:id="rId15"/>
    <p:sldId id="294" r:id="rId16"/>
    <p:sldId id="274" r:id="rId17"/>
    <p:sldId id="273" r:id="rId18"/>
    <p:sldId id="295" r:id="rId19"/>
    <p:sldId id="275"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13" autoAdjust="0"/>
  </p:normalViewPr>
  <p:slideViewPr>
    <p:cSldViewPr snapToGrid="0">
      <p:cViewPr varScale="1">
        <p:scale>
          <a:sx n="59" d="100"/>
          <a:sy n="59" d="100"/>
        </p:scale>
        <p:origin x="1710" y="4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t>8/10/2016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t>‹#›</a:t>
            </a:fld>
            <a:endParaRPr lang="en-US"/>
          </a:p>
        </p:txBody>
      </p:sp>
    </p:spTree>
    <p:extLst>
      <p:ext uri="{BB962C8B-B14F-4D97-AF65-F5344CB8AC3E}">
        <p14:creationId xmlns:p14="http://schemas.microsoft.com/office/powerpoint/2010/main"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গ্যাসীয় পদার্থের</a:t>
            </a:r>
            <a:r>
              <a:rPr lang="bn-BD" baseline="0" dirty="0" smtClean="0">
                <a:latin typeface="NikoshBAN" panose="02000000000000000000" pitchFamily="2" charset="0"/>
                <a:cs typeface="NikoshBAN" panose="02000000000000000000" pitchFamily="2" charset="0"/>
              </a:rPr>
              <a:t> একটি অবস্থা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2</a:t>
            </a:fld>
            <a:endParaRPr lang="en-US"/>
          </a:p>
        </p:txBody>
      </p:sp>
    </p:spTree>
    <p:extLst>
      <p:ext uri="{BB962C8B-B14F-4D97-AF65-F5344CB8AC3E}">
        <p14:creationId xmlns:p14="http://schemas.microsoft.com/office/powerpoint/2010/main" val="241101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অধিক</a:t>
            </a:r>
            <a:r>
              <a:rPr lang="bn-BD" baseline="0" dirty="0" smtClean="0">
                <a:latin typeface="NikoshBAN" panose="02000000000000000000" pitchFamily="2" charset="0"/>
                <a:cs typeface="NikoshBAN" panose="02000000000000000000" pitchFamily="2" charset="0"/>
              </a:rPr>
              <a:t> প্রতিভাবান ও অনগ্রসর শিক্ষার্থীর জোড়া তৈরী করে কাজ দেয়া যেতে পারে- জানা যে কোন বস্তু হতে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14</a:t>
            </a:fld>
            <a:endParaRPr lang="en-US"/>
          </a:p>
        </p:txBody>
      </p:sp>
    </p:spTree>
    <p:extLst>
      <p:ext uri="{BB962C8B-B14F-4D97-AF65-F5344CB8AC3E}">
        <p14:creationId xmlns:p14="http://schemas.microsoft.com/office/powerpoint/2010/main" val="266025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১) তরল পদার্থের</a:t>
            </a:r>
            <a:r>
              <a:rPr lang="bn-BD" baseline="0" dirty="0" smtClean="0">
                <a:latin typeface="NikoshBAN" panose="02000000000000000000" pitchFamily="2" charset="0"/>
                <a:cs typeface="NikoshBAN" panose="02000000000000000000" pitchFamily="2" charset="0"/>
              </a:rPr>
              <a:t> নির্দিষ্ট আকার নাই। ২) পাত্রের আকার ধারণ করে। ৩) তরল পদার্থের নির্দিষ্ট আয়তন আছে।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15</a:t>
            </a:fld>
            <a:endParaRPr lang="en-US"/>
          </a:p>
        </p:txBody>
      </p:sp>
    </p:spTree>
    <p:extLst>
      <p:ext uri="{BB962C8B-B14F-4D97-AF65-F5344CB8AC3E}">
        <p14:creationId xmlns:p14="http://schemas.microsoft.com/office/powerpoint/2010/main" val="106701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2800" dirty="0" smtClean="0"/>
              <a:t>প্রশ্নগুলির সাথে</a:t>
            </a:r>
            <a:r>
              <a:rPr lang="bn-BD" sz="2800" baseline="0" dirty="0" smtClean="0"/>
              <a:t> উত্তরগুলি</a:t>
            </a:r>
            <a:r>
              <a:rPr lang="bn-BD" sz="2800" dirty="0" smtClean="0"/>
              <a:t> মিলিয়ে দেখি</a:t>
            </a:r>
            <a:endParaRPr lang="en-US" sz="2800" dirty="0"/>
          </a:p>
        </p:txBody>
      </p:sp>
      <p:sp>
        <p:nvSpPr>
          <p:cNvPr id="4" name="Slide Number Placeholder 3"/>
          <p:cNvSpPr>
            <a:spLocks noGrp="1"/>
          </p:cNvSpPr>
          <p:nvPr>
            <p:ph type="sldNum" sz="quarter" idx="10"/>
          </p:nvPr>
        </p:nvSpPr>
        <p:spPr/>
        <p:txBody>
          <a:bodyPr/>
          <a:lstStyle/>
          <a:p>
            <a:fld id="{421FE062-C944-4EE8-B963-7F5EF0C2073E}" type="slidenum">
              <a:rPr lang="en-US" smtClean="0"/>
              <a:t>16</a:t>
            </a:fld>
            <a:endParaRPr lang="en-US"/>
          </a:p>
        </p:txBody>
      </p:sp>
    </p:spTree>
    <p:extLst>
      <p:ext uri="{BB962C8B-B14F-4D97-AF65-F5344CB8AC3E}">
        <p14:creationId xmlns:p14="http://schemas.microsoft.com/office/powerpoint/2010/main" val="411842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শিক্ষার্থীরা</a:t>
            </a:r>
            <a:r>
              <a:rPr lang="bn-BD" baseline="0" dirty="0" smtClean="0"/>
              <a:t> বিভিন্ন চিত্র এঁকে নিয়ে আসতে পারে। বইয়ের ছবি এঁকে আনতে পারে, বিভিন্ন আকৃতির  পানি পূর্ণ গ্লাসের ছবি এঁকে আনতে পারে। গ্যাসের সিলিন্ডার আঁকা যেতে পারে।</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17</a:t>
            </a:fld>
            <a:endParaRPr lang="en-US"/>
          </a:p>
        </p:txBody>
      </p:sp>
    </p:spTree>
    <p:extLst>
      <p:ext uri="{BB962C8B-B14F-4D97-AF65-F5344CB8AC3E}">
        <p14:creationId xmlns:p14="http://schemas.microsoft.com/office/powerpoint/2010/main" val="225341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শিক্ষার্থীদের</a:t>
            </a:r>
            <a:r>
              <a:rPr lang="bn-BD" baseline="0" dirty="0" smtClean="0">
                <a:latin typeface="NikoshBAN" panose="02000000000000000000" pitchFamily="2" charset="0"/>
                <a:cs typeface="NikoshBAN" panose="02000000000000000000" pitchFamily="2" charset="0"/>
              </a:rPr>
              <a:t> প্রশ্ন করতে পারেন, </a:t>
            </a:r>
            <a:r>
              <a:rPr lang="bn-BD" dirty="0" smtClean="0">
                <a:latin typeface="NikoshBAN" panose="02000000000000000000" pitchFamily="2" charset="0"/>
                <a:cs typeface="NikoshBAN" panose="02000000000000000000" pitchFamily="2" charset="0"/>
              </a:rPr>
              <a:t>পদার্থ</a:t>
            </a:r>
            <a:r>
              <a:rPr lang="bn-BD" baseline="0" dirty="0" smtClean="0">
                <a:latin typeface="NikoshBAN" panose="02000000000000000000" pitchFamily="2" charset="0"/>
                <a:cs typeface="NikoshBAN" panose="02000000000000000000" pitchFamily="2" charset="0"/>
              </a:rPr>
              <a:t> কয় প্রকার?  এগুলো পদার্থের কী নির্দেশ করে? তারপর পাঠ ঘোষণা করতে পারেন।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4</a:t>
            </a:fld>
            <a:endParaRPr lang="en-US"/>
          </a:p>
        </p:txBody>
      </p:sp>
    </p:spTree>
    <p:extLst>
      <p:ext uri="{BB962C8B-B14F-4D97-AF65-F5344CB8AC3E}">
        <p14:creationId xmlns:p14="http://schemas.microsoft.com/office/powerpoint/2010/main" val="11095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পাঠ</a:t>
            </a:r>
            <a:r>
              <a:rPr lang="bn-BD" baseline="0" dirty="0" smtClean="0">
                <a:latin typeface="NikoshBAN" panose="02000000000000000000" pitchFamily="2" charset="0"/>
                <a:cs typeface="NikoshBAN" panose="02000000000000000000" pitchFamily="2" charset="0"/>
              </a:rPr>
              <a:t> ঘোষণাঃ শিক্ষক ছবি গুলো দেখিয়ে প্রশ্ন করতে পারেন, ছবিগুলো কি নির্দেশ করে, সেখানে শিক্ষার্থীরা বিভিন্ন রকম উত্তর করতে পারে। শিক্ষক পাঠের শিরোনাম বের করার জন্য কঠিন, তরল, গ্যাসীয় পদার্থের বিষয়ে কথা বলতে পারেন।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5</a:t>
            </a:fld>
            <a:endParaRPr lang="en-US"/>
          </a:p>
        </p:txBody>
      </p:sp>
    </p:spTree>
    <p:extLst>
      <p:ext uri="{BB962C8B-B14F-4D97-AF65-F5344CB8AC3E}">
        <p14:creationId xmlns:p14="http://schemas.microsoft.com/office/powerpoint/2010/main" val="204240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কঠিন</a:t>
            </a:r>
            <a:r>
              <a:rPr lang="bn-BD" baseline="0" dirty="0" smtClean="0">
                <a:latin typeface="NikoshBAN" panose="02000000000000000000" pitchFamily="2" charset="0"/>
                <a:cs typeface="NikoshBAN" panose="02000000000000000000" pitchFamily="2" charset="0"/>
              </a:rPr>
              <a:t> পদার্থের বৈশিষ্ট্য কি কি?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7</a:t>
            </a:fld>
            <a:endParaRPr lang="en-US"/>
          </a:p>
        </p:txBody>
      </p:sp>
    </p:spTree>
    <p:extLst>
      <p:ext uri="{BB962C8B-B14F-4D97-AF65-F5344CB8AC3E}">
        <p14:creationId xmlns:p14="http://schemas.microsoft.com/office/powerpoint/2010/main" val="11992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তরল</a:t>
            </a:r>
            <a:r>
              <a:rPr lang="bn-BD" baseline="0" dirty="0" smtClean="0">
                <a:latin typeface="NikoshBAN" panose="02000000000000000000" pitchFamily="2" charset="0"/>
                <a:cs typeface="NikoshBAN" panose="02000000000000000000" pitchFamily="2" charset="0"/>
              </a:rPr>
              <a:t> পদার্থের বৈশিষ্ট্য কি কি?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8</a:t>
            </a:fld>
            <a:endParaRPr lang="en-US"/>
          </a:p>
        </p:txBody>
      </p:sp>
    </p:spTree>
    <p:extLst>
      <p:ext uri="{BB962C8B-B14F-4D97-AF65-F5344CB8AC3E}">
        <p14:creationId xmlns:p14="http://schemas.microsoft.com/office/powerpoint/2010/main" val="352148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গ্যাসীয়</a:t>
            </a:r>
            <a:r>
              <a:rPr lang="bn-BD" baseline="0" dirty="0" smtClean="0">
                <a:latin typeface="NikoshBAN" panose="02000000000000000000" pitchFamily="2" charset="0"/>
                <a:cs typeface="NikoshBAN" panose="02000000000000000000" pitchFamily="2" charset="0"/>
              </a:rPr>
              <a:t> পদার্থের বৈশিষ্ট্য কি কি?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9</a:t>
            </a:fld>
            <a:endParaRPr lang="en-US"/>
          </a:p>
        </p:txBody>
      </p:sp>
    </p:spTree>
    <p:extLst>
      <p:ext uri="{BB962C8B-B14F-4D97-AF65-F5344CB8AC3E}">
        <p14:creationId xmlns:p14="http://schemas.microsoft.com/office/powerpoint/2010/main" val="269397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4000" dirty="0" smtClean="0">
                <a:latin typeface="NikoshBAN" panose="02000000000000000000" pitchFamily="2" charset="0"/>
                <a:cs typeface="NikoshBAN" panose="02000000000000000000" pitchFamily="2" charset="0"/>
              </a:rPr>
              <a:t>শিক্ষার্থীদের</a:t>
            </a:r>
            <a:r>
              <a:rPr lang="bn-BD" sz="4000" baseline="0" dirty="0" smtClean="0">
                <a:latin typeface="NikoshBAN" panose="02000000000000000000" pitchFamily="2" charset="0"/>
                <a:cs typeface="NikoshBAN" panose="02000000000000000000" pitchFamily="2" charset="0"/>
              </a:rPr>
              <a:t> প্রয়োজন অনুযায়ী দলে ভাগ করে কাজগুলো করা যেতে পারে ।  </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শিক্ষার্থীর</a:t>
            </a:r>
            <a:r>
              <a:rPr lang="bn-BD" baseline="0" dirty="0" smtClean="0">
                <a:latin typeface="NikoshBAN" panose="02000000000000000000" pitchFamily="2" charset="0"/>
                <a:cs typeface="NikoshBAN" panose="02000000000000000000" pitchFamily="2" charset="0"/>
              </a:rPr>
              <a:t>  লেখার সময় শিক্ষক শ্রেণিকক্ষ ঘুরে দেখলে এবং শিক্ষার্থীদের প্রয়োজন অনুযায়ী সহযোগিতা করলে ভালো হতে পারে। </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10</a:t>
            </a:fld>
            <a:endParaRPr lang="en-US"/>
          </a:p>
        </p:txBody>
      </p:sp>
    </p:spTree>
    <p:extLst>
      <p:ext uri="{BB962C8B-B14F-4D97-AF65-F5344CB8AC3E}">
        <p14:creationId xmlns:p14="http://schemas.microsoft.com/office/powerpoint/2010/main" val="376851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anose="02000000000000000000" pitchFamily="2" charset="0"/>
                <a:cs typeface="NikoshBAN" panose="02000000000000000000" pitchFamily="2" charset="0"/>
              </a:rPr>
              <a:t>পদার্থের বৈশিষ্ট্য কি কি?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11</a:t>
            </a:fld>
            <a:endParaRPr lang="en-US"/>
          </a:p>
        </p:txBody>
      </p:sp>
    </p:spTree>
    <p:extLst>
      <p:ext uri="{BB962C8B-B14F-4D97-AF65-F5344CB8AC3E}">
        <p14:creationId xmlns:p14="http://schemas.microsoft.com/office/powerpoint/2010/main" val="60821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কঠিন</a:t>
            </a:r>
            <a:r>
              <a:rPr lang="bn-BD" baseline="0" dirty="0" smtClean="0"/>
              <a:t>, তরল ও বায়বীয় পদার্থের কী কী বৈশিষ্ট্য রয়েছে? কঠিন পদার্থ জায়গা দখল করে, তরল পদার্থ পাত্রের আকার ধারণ করে। বায়বীয় পদার্থের নির্দিষ্ট আকার ও আয়তন নাই।</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12</a:t>
            </a:fld>
            <a:endParaRPr lang="en-US"/>
          </a:p>
        </p:txBody>
      </p:sp>
    </p:spTree>
    <p:extLst>
      <p:ext uri="{BB962C8B-B14F-4D97-AF65-F5344CB8AC3E}">
        <p14:creationId xmlns:p14="http://schemas.microsoft.com/office/powerpoint/2010/main" val="52607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9925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90648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21506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83247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71471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47297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69342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39583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19808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44585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79358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B63B-212C-465C-BC9E-64B30243691B}" type="datetimeFigureOut">
              <a:rPr lang="en-US" smtClean="0"/>
              <a:t>8/10/2016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3D73-33FE-4137-8C70-3CDAFF15907F}" type="slidenum">
              <a:rPr lang="en-US" smtClean="0"/>
              <a:t>‹#›</a:t>
            </a:fld>
            <a:endParaRPr lang="en-US"/>
          </a:p>
        </p:txBody>
      </p:sp>
    </p:spTree>
    <p:extLst>
      <p:ext uri="{BB962C8B-B14F-4D97-AF65-F5344CB8AC3E}">
        <p14:creationId xmlns:p14="http://schemas.microsoft.com/office/powerpoint/2010/main" val="1876793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ounded Rectangle 2"/>
              <p:cNvSpPr/>
              <p:nvPr/>
            </p:nvSpPr>
            <p:spPr>
              <a:xfrm>
                <a:off x="-53224" y="977228"/>
                <a:ext cx="9197224" cy="304265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2800" dirty="0" smtClean="0">
                    <a:solidFill>
                      <a:schemeClr val="tx1"/>
                    </a:solidFill>
                    <a:latin typeface="NikoshBAN" panose="02000000000000000000" pitchFamily="2" charset="0"/>
                    <a:cs typeface="NikoshBAN" panose="02000000000000000000" pitchFamily="2" charset="0"/>
                  </a:rPr>
                  <a:t>এই স্লাইডটি সম্মানিত শিক্ষকবৃন্দের জন্য হাইড করে রাখা আছে। প্রতিটি স্লাইডের প্রয়োজনীয় </a:t>
                </a:r>
                <a:r>
                  <a:rPr lang="bn-BD" sz="2800" dirty="0">
                    <a:solidFill>
                      <a:schemeClr val="tx1"/>
                    </a:solidFill>
                    <a:latin typeface="NikoshBAN" panose="02000000000000000000" pitchFamily="2" charset="0"/>
                    <a:cs typeface="NikoshBAN" panose="02000000000000000000" pitchFamily="2" charset="0"/>
                  </a:rPr>
                  <a:t>নির্দেশনা স্লাইডের নিচে নোটে </a:t>
                </a:r>
                <a:r>
                  <a:rPr lang="bn-BD" sz="2800" dirty="0" smtClean="0">
                    <a:solidFill>
                      <a:schemeClr val="tx1"/>
                    </a:solidFill>
                    <a:latin typeface="NikoshBAN" panose="02000000000000000000" pitchFamily="2" charset="0"/>
                    <a:cs typeface="NikoshBAN" panose="02000000000000000000" pitchFamily="2" charset="0"/>
                  </a:rPr>
                  <a:t>দে</a:t>
                </a:r>
                <a:r>
                  <a:rPr lang="en-US" sz="2800" dirty="0" smtClean="0">
                    <a:solidFill>
                      <a:schemeClr val="tx1"/>
                    </a:solidFill>
                    <a:latin typeface="NikoshBAN" panose="02000000000000000000" pitchFamily="2" charset="0"/>
                    <a:cs typeface="NikoshBAN" panose="02000000000000000000" pitchFamily="2" charset="0"/>
                  </a:rPr>
                  <a:t>ও</a:t>
                </a:r>
                <a:r>
                  <a:rPr lang="bn-BD" sz="2800" dirty="0" smtClean="0">
                    <a:solidFill>
                      <a:schemeClr val="tx1"/>
                    </a:solidFill>
                    <a:latin typeface="NikoshBAN" panose="02000000000000000000" pitchFamily="2" charset="0"/>
                    <a:cs typeface="NikoshBAN" panose="02000000000000000000" pitchFamily="2" charset="0"/>
                  </a:rPr>
                  <a:t>য়া </a:t>
                </a:r>
                <a:r>
                  <a:rPr lang="bn-BD" sz="2800" dirty="0">
                    <a:solidFill>
                      <a:schemeClr val="tx1"/>
                    </a:solidFill>
                    <a:latin typeface="NikoshBAN" panose="02000000000000000000" pitchFamily="2" charset="0"/>
                    <a:cs typeface="NikoshBAN" panose="02000000000000000000" pitchFamily="2" charset="0"/>
                  </a:rPr>
                  <a:t>আছে, যা ক্লাস </a:t>
                </a:r>
                <a:r>
                  <a:rPr lang="en-US" sz="2800" dirty="0" err="1" smtClean="0">
                    <a:solidFill>
                      <a:schemeClr val="tx1"/>
                    </a:solidFill>
                    <a:latin typeface="NikoshBAN" panose="02000000000000000000" pitchFamily="2" charset="0"/>
                    <a:cs typeface="NikoshBAN" panose="02000000000000000000" pitchFamily="2" charset="0"/>
                  </a:rPr>
                  <a:t>পরিচালনার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সহায়ক</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F</a:t>
                </a:r>
                <a14:m>
                  <m:oMath xmlns:m="http://schemas.openxmlformats.org/officeDocument/2006/math">
                    <m:r>
                      <a:rPr lang="en-US" sz="2800" i="1">
                        <a:solidFill>
                          <a:schemeClr val="tx1"/>
                        </a:solidFill>
                        <a:latin typeface="Cambria Math" panose="02040503050406030204" pitchFamily="18" charset="0"/>
                        <a:cs typeface="NikoshBAN" panose="02000000000000000000" pitchFamily="2" charset="0"/>
                      </a:rPr>
                      <m:t>5</m:t>
                    </m:r>
                  </m:oMath>
                </a14:m>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চেপে</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স্লাইডটি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প্রদর্শিত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তাই</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F</a:t>
                </a:r>
                <a14:m>
                  <m:oMath xmlns:m="http://schemas.openxmlformats.org/officeDocument/2006/math">
                    <m:r>
                      <a:rPr lang="en-US" sz="2800" b="0" i="1" smtClean="0">
                        <a:solidFill>
                          <a:schemeClr val="tx1"/>
                        </a:solidFill>
                        <a:latin typeface="Cambria Math" panose="02040503050406030204" pitchFamily="18" charset="0"/>
                        <a:cs typeface="NikoshBAN" panose="02000000000000000000" pitchFamily="2" charset="0"/>
                      </a:rPr>
                      <m:t>5</m:t>
                    </m:r>
                    <m:r>
                      <a:rPr lang="en-US" sz="2800" b="0" i="1" smtClean="0">
                        <a:solidFill>
                          <a:schemeClr val="tx1"/>
                        </a:solidFill>
                        <a:latin typeface="Cambria Math" panose="02040503050406030204" pitchFamily="18" charset="0"/>
                        <a:cs typeface="NikoshBAN" panose="02000000000000000000" pitchFamily="2" charset="0"/>
                      </a:rPr>
                      <m:t> </m:t>
                    </m:r>
                  </m:oMath>
                </a14:m>
                <a:r>
                  <a:rPr lang="bn-BD" sz="2800" dirty="0" smtClean="0">
                    <a:solidFill>
                      <a:schemeClr val="tx1"/>
                    </a:solidFill>
                    <a:latin typeface="NikoshBAN" panose="02000000000000000000" pitchFamily="2" charset="0"/>
                    <a:cs typeface="NikoshBAN" panose="02000000000000000000" pitchFamily="2" charset="0"/>
                  </a:rPr>
                  <a:t>চেপে শিক্ষক কন্টেন্টটি শ্রেণিতে শুরু করতে </a:t>
                </a:r>
                <a:r>
                  <a:rPr lang="bn-BD" sz="2800" dirty="0">
                    <a:solidFill>
                      <a:schemeClr val="tx1"/>
                    </a:solidFill>
                    <a:latin typeface="NikoshBAN" panose="02000000000000000000" pitchFamily="2" charset="0"/>
                    <a:cs typeface="NikoshBAN" panose="02000000000000000000" pitchFamily="2" charset="0"/>
                  </a:rPr>
                  <a:t>পারেন। </a:t>
                </a:r>
                <a:r>
                  <a:rPr lang="bn-BD" sz="2800" dirty="0" smtClean="0">
                    <a:solidFill>
                      <a:schemeClr val="tx1"/>
                    </a:solidFill>
                    <a:latin typeface="NikoshBAN" panose="02000000000000000000" pitchFamily="2" charset="0"/>
                    <a:cs typeface="NikoshBAN" panose="02000000000000000000" pitchFamily="2" charset="0"/>
                  </a:rPr>
                  <a:t>শিক্ষককে </a:t>
                </a:r>
                <a:r>
                  <a:rPr lang="bn-BD" sz="2800" dirty="0">
                    <a:solidFill>
                      <a:schemeClr val="tx1"/>
                    </a:solidFill>
                    <a:latin typeface="NikoshBAN" panose="02000000000000000000" pitchFamily="2" charset="0"/>
                    <a:cs typeface="NikoshBAN" panose="02000000000000000000" pitchFamily="2" charset="0"/>
                  </a:rPr>
                  <a:t>কন্টেন্টটি </a:t>
                </a:r>
                <a:r>
                  <a:rPr lang="bn-BD" sz="2800" dirty="0" smtClean="0">
                    <a:solidFill>
                      <a:schemeClr val="tx1"/>
                    </a:solidFill>
                    <a:latin typeface="NikoshBAN" panose="02000000000000000000" pitchFamily="2" charset="0"/>
                    <a:cs typeface="NikoshBAN" panose="02000000000000000000" pitchFamily="2" charset="0"/>
                  </a:rPr>
                  <a:t>পাঠ্যবইয়ের সাথে মিলিয়ে নেয়ার অনুরোধ রইল। </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err="1" smtClean="0">
                    <a:solidFill>
                      <a:schemeClr val="tx1"/>
                    </a:solidFill>
                    <a:latin typeface="NikoshBAN" panose="02000000000000000000" pitchFamily="2" charset="0"/>
                    <a:cs typeface="NikoshBAN" panose="02000000000000000000" pitchFamily="2" charset="0"/>
                  </a:rPr>
                  <a:t>প্রেজেন্টেশন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চলাকালীন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স্লাইড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b </a:t>
                </a:r>
                <a:r>
                  <a:rPr lang="en-US" sz="2800" dirty="0" err="1" smtClean="0">
                    <a:solidFill>
                      <a:schemeClr val="tx1"/>
                    </a:solidFill>
                    <a:latin typeface="NikoshBAN" panose="02000000000000000000" pitchFamily="2" charset="0"/>
                    <a:cs typeface="NikoshBAN" panose="02000000000000000000" pitchFamily="2" charset="0"/>
                  </a:rPr>
                  <a:t>চাপুন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আনহাইড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আবার</a:t>
                </a:r>
                <a:r>
                  <a:rPr lang="en-US" sz="2800" dirty="0" smtClean="0">
                    <a:solidFill>
                      <a:schemeClr val="tx1"/>
                    </a:solidFill>
                    <a:latin typeface="NikoshBAN" panose="02000000000000000000" pitchFamily="2" charset="0"/>
                    <a:cs typeface="NikoshBAN" panose="02000000000000000000" pitchFamily="2" charset="0"/>
                  </a:rPr>
                  <a:t> b </a:t>
                </a:r>
                <a:r>
                  <a:rPr lang="en-US" sz="2800" dirty="0" err="1" smtClean="0">
                    <a:solidFill>
                      <a:schemeClr val="tx1"/>
                    </a:solidFill>
                    <a:latin typeface="NikoshBAN" panose="02000000000000000000" pitchFamily="2" charset="0"/>
                    <a:cs typeface="NikoshBAN" panose="02000000000000000000" pitchFamily="2" charset="0"/>
                  </a:rPr>
                  <a:t>চাপুন</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p>
            </p:txBody>
          </p:sp>
        </mc:Choice>
        <mc:Fallback>
          <p:sp>
            <p:nvSpPr>
              <p:cNvPr id="3" name="Rounded Rectangle 2"/>
              <p:cNvSpPr>
                <a:spLocks noRot="1" noChangeAspect="1" noMove="1" noResize="1" noEditPoints="1" noAdjustHandles="1" noChangeArrowheads="1" noChangeShapeType="1" noTextEdit="1"/>
              </p:cNvSpPr>
              <p:nvPr/>
            </p:nvSpPr>
            <p:spPr>
              <a:xfrm>
                <a:off x="-53224" y="977228"/>
                <a:ext cx="9197224" cy="3042658"/>
              </a:xfrm>
              <a:prstGeom prst="roundRect">
                <a:avLst/>
              </a:prstGeom>
              <a:blipFill rotWithShape="0">
                <a:blip r:embed="rId2"/>
                <a:stretch>
                  <a:fillRect t="-2196" b="-6188"/>
                </a:stretch>
              </a:blipFill>
            </p:spPr>
            <p:txBody>
              <a:bodyPr/>
              <a:lstStyle/>
              <a:p>
                <a:r>
                  <a:rPr lang="en-US">
                    <a:noFill/>
                  </a:rPr>
                  <a:t> </a:t>
                </a:r>
              </a:p>
            </p:txBody>
          </p:sp>
        </mc:Fallback>
      </mc:AlternateContent>
    </p:spTree>
    <p:extLst>
      <p:ext uri="{BB962C8B-B14F-4D97-AF65-F5344CB8AC3E}">
        <p14:creationId xmlns:p14="http://schemas.microsoft.com/office/powerpoint/2010/main" val="32963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1711375"/>
            <a:ext cx="9144000" cy="2980730"/>
            <a:chOff x="0" y="1138832"/>
            <a:chExt cx="12192000" cy="3974307"/>
          </a:xfrm>
        </p:grpSpPr>
        <p:sp>
          <p:nvSpPr>
            <p:cNvPr id="6" name="TextBox 5"/>
            <p:cNvSpPr txBox="1"/>
            <p:nvPr/>
          </p:nvSpPr>
          <p:spPr>
            <a:xfrm>
              <a:off x="0" y="1138832"/>
              <a:ext cx="12192000" cy="1231107"/>
            </a:xfrm>
            <a:prstGeom prst="rect">
              <a:avLst/>
            </a:prstGeom>
            <a:noFill/>
          </p:spPr>
          <p:txBody>
            <a:bodyPr wrap="square" rtlCol="0">
              <a:spAutoFit/>
            </a:bodyPr>
            <a:lstStyle/>
            <a:p>
              <a:r>
                <a:rPr lang="bn-BD" sz="2700" dirty="0">
                  <a:latin typeface="NikoshBAN" panose="02000000000000000000" pitchFamily="2" charset="0"/>
                  <a:cs typeface="NikoshBAN" panose="02000000000000000000" pitchFamily="2" charset="0"/>
                </a:rPr>
                <a:t>১। বেঞ্চ, টেবিল ধাক্কা দাও। দেখ কি ঘটে-পর্যবেক্ষণ কর। এগুলো জায়গা দখল করে কি না?</a:t>
              </a:r>
              <a:endParaRPr lang="en-US" sz="1050" dirty="0">
                <a:latin typeface="NikoshBAN" panose="02000000000000000000" pitchFamily="2" charset="0"/>
                <a:cs typeface="NikoshBAN" panose="02000000000000000000" pitchFamily="2" charset="0"/>
              </a:endParaRPr>
            </a:p>
          </p:txBody>
        </p:sp>
        <p:sp>
          <p:nvSpPr>
            <p:cNvPr id="7" name="TextBox 6"/>
            <p:cNvSpPr txBox="1"/>
            <p:nvPr/>
          </p:nvSpPr>
          <p:spPr>
            <a:xfrm>
              <a:off x="0" y="2510432"/>
              <a:ext cx="12192000" cy="1231107"/>
            </a:xfrm>
            <a:prstGeom prst="rect">
              <a:avLst/>
            </a:prstGeom>
            <a:noFill/>
          </p:spPr>
          <p:txBody>
            <a:bodyPr wrap="square" rtlCol="0">
              <a:spAutoFit/>
            </a:bodyPr>
            <a:lstStyle/>
            <a:p>
              <a:r>
                <a:rPr lang="bn-BD" sz="2700" dirty="0">
                  <a:latin typeface="NikoshBAN" panose="02000000000000000000" pitchFamily="2" charset="0"/>
                  <a:cs typeface="NikoshBAN" panose="02000000000000000000" pitchFamily="2" charset="0"/>
                </a:rPr>
                <a:t>২। জগ থেকে এক চা কাপ পানি নাও, পানি গ্লাসে এবং বাটিতে ঢালো, দেখ কেমন আকার ধারণ করে।</a:t>
              </a:r>
              <a:endParaRPr lang="en-US" sz="1050" dirty="0">
                <a:latin typeface="NikoshBAN" panose="02000000000000000000" pitchFamily="2" charset="0"/>
                <a:cs typeface="NikoshBAN" panose="02000000000000000000" pitchFamily="2" charset="0"/>
              </a:endParaRPr>
            </a:p>
          </p:txBody>
        </p:sp>
        <p:sp>
          <p:nvSpPr>
            <p:cNvPr id="8" name="TextBox 7"/>
            <p:cNvSpPr txBox="1"/>
            <p:nvPr/>
          </p:nvSpPr>
          <p:spPr>
            <a:xfrm>
              <a:off x="0" y="3882032"/>
              <a:ext cx="12192000" cy="1231107"/>
            </a:xfrm>
            <a:prstGeom prst="rect">
              <a:avLst/>
            </a:prstGeom>
            <a:noFill/>
          </p:spPr>
          <p:txBody>
            <a:bodyPr wrap="square" rtlCol="0">
              <a:spAutoFit/>
            </a:bodyPr>
            <a:lstStyle/>
            <a:p>
              <a:r>
                <a:rPr lang="bn-BD" sz="2700" dirty="0">
                  <a:latin typeface="NikoshBAN" panose="02000000000000000000" pitchFamily="2" charset="0"/>
                  <a:cs typeface="NikoshBAN" panose="02000000000000000000" pitchFamily="2" charset="0"/>
                </a:rPr>
                <a:t>২। হ্যাপি বার্থডের বিভিন্ন আকারের বেলুন ফুঁ দিয়ে ফুলাও, দেখ আয়তনের </a:t>
              </a:r>
              <a:r>
                <a:rPr lang="en-US" sz="2700" dirty="0" err="1" smtClean="0">
                  <a:latin typeface="NikoshBAN" panose="02000000000000000000" pitchFamily="2" charset="0"/>
                  <a:cs typeface="NikoshBAN" panose="02000000000000000000" pitchFamily="2" charset="0"/>
                </a:rPr>
                <a:t>কী</a:t>
              </a:r>
              <a:r>
                <a:rPr lang="bn-BD" sz="2700" dirty="0" smtClean="0">
                  <a:latin typeface="NikoshBAN" panose="02000000000000000000" pitchFamily="2" charset="0"/>
                  <a:cs typeface="NikoshBAN" panose="02000000000000000000" pitchFamily="2" charset="0"/>
                </a:rPr>
                <a:t> </a:t>
              </a:r>
              <a:r>
                <a:rPr lang="bn-BD" sz="2700" dirty="0">
                  <a:latin typeface="NikoshBAN" panose="02000000000000000000" pitchFamily="2" charset="0"/>
                  <a:cs typeface="NikoshBAN" panose="02000000000000000000" pitchFamily="2" charset="0"/>
                </a:rPr>
                <a:t>পরিবর্তন ঘটে।</a:t>
              </a:r>
              <a:endParaRPr lang="en-US" sz="1050" dirty="0">
                <a:latin typeface="NikoshBAN" panose="02000000000000000000" pitchFamily="2" charset="0"/>
                <a:cs typeface="NikoshBAN" panose="02000000000000000000" pitchFamily="2" charset="0"/>
              </a:endParaRPr>
            </a:p>
          </p:txBody>
        </p:sp>
      </p:grpSp>
      <p:sp>
        <p:nvSpPr>
          <p:cNvPr id="3" name="TextBox 2"/>
          <p:cNvSpPr txBox="1"/>
          <p:nvPr/>
        </p:nvSpPr>
        <p:spPr>
          <a:xfrm>
            <a:off x="6106392" y="939563"/>
            <a:ext cx="2182091" cy="507831"/>
          </a:xfrm>
          <a:prstGeom prst="rect">
            <a:avLst/>
          </a:prstGeom>
          <a:noFill/>
        </p:spPr>
        <p:txBody>
          <a:bodyPr wrap="square" rtlCol="0">
            <a:spAutoFit/>
          </a:bodyPr>
          <a:lstStyle/>
          <a:p>
            <a:r>
              <a:rPr lang="bn-BD" sz="2700" dirty="0" smtClean="0">
                <a:latin typeface="NikoshBAN" panose="02000000000000000000" pitchFamily="2" charset="0"/>
                <a:cs typeface="NikoshBAN" panose="02000000000000000000" pitchFamily="2" charset="0"/>
              </a:rPr>
              <a:t>সময়</a:t>
            </a:r>
            <a:r>
              <a:rPr lang="en-US" sz="2700" dirty="0">
                <a:latin typeface="NikoshBAN" panose="02000000000000000000" pitchFamily="2" charset="0"/>
                <a:cs typeface="NikoshBAN" panose="02000000000000000000" pitchFamily="2" charset="0"/>
              </a:rPr>
              <a:t>:</a:t>
            </a:r>
            <a:r>
              <a:rPr lang="bn-BD" sz="2700" dirty="0" smtClean="0">
                <a:latin typeface="NikoshBAN" panose="02000000000000000000" pitchFamily="2" charset="0"/>
                <a:cs typeface="NikoshBAN" panose="02000000000000000000" pitchFamily="2" charset="0"/>
              </a:rPr>
              <a:t> </a:t>
            </a:r>
            <a:r>
              <a:rPr lang="bn-BD" sz="2700" dirty="0">
                <a:latin typeface="NikoshBAN" panose="02000000000000000000" pitchFamily="2" charset="0"/>
                <a:cs typeface="NikoshBAN" panose="02000000000000000000" pitchFamily="2" charset="0"/>
              </a:rPr>
              <a:t>১৫ মিনিট</a:t>
            </a:r>
            <a:endParaRPr lang="en-US" sz="2700" dirty="0">
              <a:latin typeface="NikoshBAN" panose="02000000000000000000" pitchFamily="2" charset="0"/>
              <a:cs typeface="NikoshBAN" panose="02000000000000000000" pitchFamily="2" charset="0"/>
            </a:endParaRPr>
          </a:p>
        </p:txBody>
      </p:sp>
      <p:sp>
        <p:nvSpPr>
          <p:cNvPr id="15" name="TextBox 14"/>
          <p:cNvSpPr txBox="1"/>
          <p:nvPr/>
        </p:nvSpPr>
        <p:spPr>
          <a:xfrm>
            <a:off x="2496987" y="5202964"/>
            <a:ext cx="5259084" cy="584775"/>
          </a:xfrm>
          <a:prstGeom prst="rect">
            <a:avLst/>
          </a:prstGeom>
          <a:noFill/>
        </p:spPr>
        <p:txBody>
          <a:bodyPr wrap="square" rtlCol="0">
            <a:spAutoFit/>
          </a:bodyPr>
          <a:lstStyle/>
          <a:p>
            <a:r>
              <a:rPr lang="bn-BD" sz="3200" dirty="0" smtClean="0">
                <a:solidFill>
                  <a:srgbClr val="002060"/>
                </a:solidFill>
                <a:latin typeface="NikoshBAN" panose="02000000000000000000" pitchFamily="2" charset="0"/>
                <a:cs typeface="NikoshBAN" panose="02000000000000000000" pitchFamily="2" charset="0"/>
              </a:rPr>
              <a:t>দল</a:t>
            </a:r>
            <a:r>
              <a:rPr lang="en-US" sz="3200" dirty="0" err="1" smtClean="0">
                <a:solidFill>
                  <a:srgbClr val="002060"/>
                </a:solidFill>
                <a:latin typeface="NikoshBAN" panose="02000000000000000000" pitchFamily="2" charset="0"/>
                <a:cs typeface="NikoshBAN" panose="02000000000000000000" pitchFamily="2" charset="0"/>
              </a:rPr>
              <a:t>গত</a:t>
            </a:r>
            <a:r>
              <a:rPr lang="en-US" sz="3200" dirty="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কাজের সিদ্ধান্তসমূহ </a:t>
            </a:r>
            <a:r>
              <a:rPr lang="bn-BD" sz="3200" dirty="0">
                <a:solidFill>
                  <a:srgbClr val="002060"/>
                </a:solidFill>
                <a:latin typeface="NikoshBAN" panose="02000000000000000000" pitchFamily="2" charset="0"/>
                <a:cs typeface="NikoshBAN" panose="02000000000000000000" pitchFamily="2" charset="0"/>
              </a:rPr>
              <a:t>লিখ।</a:t>
            </a:r>
            <a:endParaRPr lang="en-US" sz="3200" dirty="0">
              <a:solidFill>
                <a:srgbClr val="002060"/>
              </a:solidFill>
              <a:latin typeface="NikoshBAN" panose="02000000000000000000" pitchFamily="2" charset="0"/>
              <a:cs typeface="NikoshBAN" panose="02000000000000000000" pitchFamily="2" charset="0"/>
            </a:endParaRPr>
          </a:p>
        </p:txBody>
      </p:sp>
      <p:grpSp>
        <p:nvGrpSpPr>
          <p:cNvPr id="10" name="Group 9"/>
          <p:cNvGrpSpPr/>
          <p:nvPr/>
        </p:nvGrpSpPr>
        <p:grpSpPr>
          <a:xfrm>
            <a:off x="1543169" y="513359"/>
            <a:ext cx="4293030" cy="852408"/>
            <a:chOff x="1465924" y="1131378"/>
            <a:chExt cx="4293030" cy="852408"/>
          </a:xfrm>
        </p:grpSpPr>
        <p:sp>
          <p:nvSpPr>
            <p:cNvPr id="11" name="Rounded Rectangle 10"/>
            <p:cNvSpPr/>
            <p:nvPr/>
          </p:nvSpPr>
          <p:spPr>
            <a:xfrm>
              <a:off x="1465924" y="1131378"/>
              <a:ext cx="4293030" cy="8524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2"/>
            <p:cNvSpPr txBox="1"/>
            <p:nvPr/>
          </p:nvSpPr>
          <p:spPr>
            <a:xfrm>
              <a:off x="2675238" y="1288584"/>
              <a:ext cx="162643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000" dirty="0" smtClean="0">
                  <a:solidFill>
                    <a:srgbClr val="0070C0"/>
                  </a:solidFill>
                  <a:latin typeface="NikoshBAN" panose="02000000000000000000" pitchFamily="2" charset="0"/>
                  <a:cs typeface="NikoshBAN" panose="02000000000000000000" pitchFamily="2" charset="0"/>
                </a:rPr>
                <a:t>দল</a:t>
              </a:r>
              <a:r>
                <a:rPr lang="en-US" sz="3000" dirty="0" err="1" smtClean="0">
                  <a:solidFill>
                    <a:srgbClr val="0070C0"/>
                  </a:solidFill>
                  <a:latin typeface="NikoshBAN" panose="02000000000000000000" pitchFamily="2" charset="0"/>
                  <a:cs typeface="NikoshBAN" panose="02000000000000000000" pitchFamily="2" charset="0"/>
                </a:rPr>
                <a:t>গত</a:t>
              </a:r>
              <a:r>
                <a:rPr lang="bn-BD" sz="3000" dirty="0" smtClean="0">
                  <a:solidFill>
                    <a:srgbClr val="0070C0"/>
                  </a:solidFill>
                  <a:latin typeface="NikoshBAN" panose="02000000000000000000" pitchFamily="2" charset="0"/>
                  <a:cs typeface="NikoshBAN" panose="02000000000000000000" pitchFamily="2" charset="0"/>
                </a:rPr>
                <a:t> </a:t>
              </a:r>
              <a:r>
                <a:rPr lang="bn-BD" sz="3000" dirty="0">
                  <a:solidFill>
                    <a:srgbClr val="0070C0"/>
                  </a:solidFill>
                  <a:latin typeface="NikoshBAN" panose="02000000000000000000" pitchFamily="2" charset="0"/>
                  <a:cs typeface="NikoshBAN" panose="02000000000000000000" pitchFamily="2" charset="0"/>
                </a:rPr>
                <a:t>কাজ</a:t>
              </a:r>
              <a:endParaRPr lang="en-US" sz="30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5643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411051" y="2402857"/>
            <a:ext cx="2433604" cy="14637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3989089" y="2719221"/>
            <a:ext cx="1517783" cy="854080"/>
          </a:xfrm>
          <a:prstGeom prst="rect">
            <a:avLst/>
          </a:prstGeom>
          <a:noFill/>
        </p:spPr>
        <p:txBody>
          <a:bodyPr wrap="square" rtlCol="0">
            <a:spAutoFit/>
          </a:bodyPr>
          <a:lstStyle/>
          <a:p>
            <a:r>
              <a:rPr lang="bn-BD" sz="4950" dirty="0">
                <a:solidFill>
                  <a:srgbClr val="0070C0"/>
                </a:solidFill>
                <a:latin typeface="NikoshBAN" panose="02000000000000000000" pitchFamily="2" charset="0"/>
                <a:cs typeface="NikoshBAN" panose="02000000000000000000" pitchFamily="2" charset="0"/>
              </a:rPr>
              <a:t>পদার্থ</a:t>
            </a:r>
            <a:endParaRPr lang="en-US" sz="4950" dirty="0">
              <a:solidFill>
                <a:srgbClr val="0070C0"/>
              </a:solidFill>
              <a:latin typeface="NikoshBAN" panose="02000000000000000000" pitchFamily="2" charset="0"/>
              <a:cs typeface="NikoshBAN" panose="02000000000000000000" pitchFamily="2" charset="0"/>
            </a:endParaRPr>
          </a:p>
        </p:txBody>
      </p:sp>
      <p:grpSp>
        <p:nvGrpSpPr>
          <p:cNvPr id="6" name="Group 5"/>
          <p:cNvGrpSpPr/>
          <p:nvPr/>
        </p:nvGrpSpPr>
        <p:grpSpPr>
          <a:xfrm>
            <a:off x="6035040" y="1184796"/>
            <a:ext cx="2470928" cy="941696"/>
            <a:chOff x="8046719" y="436728"/>
            <a:chExt cx="3294571" cy="1255594"/>
          </a:xfrm>
        </p:grpSpPr>
        <p:sp>
          <p:nvSpPr>
            <p:cNvPr id="8" name="TextBox 7"/>
            <p:cNvSpPr txBox="1"/>
            <p:nvPr/>
          </p:nvSpPr>
          <p:spPr>
            <a:xfrm>
              <a:off x="8075408" y="684531"/>
              <a:ext cx="3265882" cy="615553"/>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পদার্থ জায়গা দখল করে</a:t>
              </a:r>
              <a:endParaRPr lang="en-US" sz="2400" dirty="0">
                <a:solidFill>
                  <a:srgbClr val="0070C0"/>
                </a:solidFill>
                <a:latin typeface="NikoshBAN" panose="02000000000000000000" pitchFamily="2" charset="0"/>
                <a:cs typeface="NikoshBAN" panose="02000000000000000000" pitchFamily="2" charset="0"/>
              </a:endParaRPr>
            </a:p>
          </p:txBody>
        </p:sp>
        <p:sp>
          <p:nvSpPr>
            <p:cNvPr id="9" name="Oval Callout 8"/>
            <p:cNvSpPr/>
            <p:nvPr/>
          </p:nvSpPr>
          <p:spPr>
            <a:xfrm>
              <a:off x="8046719" y="436728"/>
              <a:ext cx="3294571" cy="1255594"/>
            </a:xfrm>
            <a:prstGeom prst="wedgeEllipseCallout">
              <a:avLst>
                <a:gd name="adj1" fmla="val -64476"/>
                <a:gd name="adj2" fmla="val 1170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 name="Group 6"/>
          <p:cNvGrpSpPr/>
          <p:nvPr/>
        </p:nvGrpSpPr>
        <p:grpSpPr>
          <a:xfrm>
            <a:off x="6035040" y="4407127"/>
            <a:ext cx="2470928" cy="1168835"/>
            <a:chOff x="8046719" y="4733169"/>
            <a:chExt cx="3294571" cy="1558447"/>
          </a:xfrm>
        </p:grpSpPr>
        <p:sp>
          <p:nvSpPr>
            <p:cNvPr id="10" name="Oval Callout 9"/>
            <p:cNvSpPr/>
            <p:nvPr/>
          </p:nvSpPr>
          <p:spPr>
            <a:xfrm>
              <a:off x="8046719" y="4733169"/>
              <a:ext cx="2912433" cy="1558447"/>
            </a:xfrm>
            <a:prstGeom prst="wedgeEllipseCallout">
              <a:avLst>
                <a:gd name="adj1" fmla="val -72267"/>
                <a:gd name="adj2" fmla="val -116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8075408" y="5220004"/>
              <a:ext cx="3265882" cy="615553"/>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পদার্থের ওজন আছে</a:t>
              </a:r>
              <a:endParaRPr lang="en-US" sz="2400" dirty="0">
                <a:solidFill>
                  <a:srgbClr val="0070C0"/>
                </a:solidFill>
                <a:latin typeface="NikoshBAN" panose="02000000000000000000" pitchFamily="2" charset="0"/>
                <a:cs typeface="NikoshBAN" panose="02000000000000000000" pitchFamily="2" charset="0"/>
              </a:endParaRPr>
            </a:p>
          </p:txBody>
        </p:sp>
      </p:grpSp>
      <p:grpSp>
        <p:nvGrpSpPr>
          <p:cNvPr id="14" name="Group 13"/>
          <p:cNvGrpSpPr/>
          <p:nvPr/>
        </p:nvGrpSpPr>
        <p:grpSpPr>
          <a:xfrm>
            <a:off x="123805" y="1184796"/>
            <a:ext cx="2397721" cy="1770389"/>
            <a:chOff x="-116741" y="300248"/>
            <a:chExt cx="3196961" cy="2360519"/>
          </a:xfrm>
        </p:grpSpPr>
        <p:sp>
          <p:nvSpPr>
            <p:cNvPr id="11" name="TextBox 10"/>
            <p:cNvSpPr txBox="1"/>
            <p:nvPr/>
          </p:nvSpPr>
          <p:spPr>
            <a:xfrm>
              <a:off x="73627" y="807296"/>
              <a:ext cx="3006593" cy="1600439"/>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পদার্থকে বল প্রয়োগ </a:t>
              </a:r>
            </a:p>
            <a:p>
              <a:r>
                <a:rPr lang="bn-BD" sz="2400" dirty="0">
                  <a:solidFill>
                    <a:srgbClr val="0070C0"/>
                  </a:solidFill>
                  <a:latin typeface="NikoshBAN" panose="02000000000000000000" pitchFamily="2" charset="0"/>
                  <a:cs typeface="NikoshBAN" panose="02000000000000000000" pitchFamily="2" charset="0"/>
                </a:rPr>
                <a:t>করলে বাধার সৃষ্টি করে</a:t>
              </a:r>
              <a:endParaRPr lang="en-US" sz="2400" dirty="0">
                <a:solidFill>
                  <a:srgbClr val="0070C0"/>
                </a:solidFill>
                <a:latin typeface="NikoshBAN" panose="02000000000000000000" pitchFamily="2" charset="0"/>
                <a:cs typeface="NikoshBAN" panose="02000000000000000000" pitchFamily="2" charset="0"/>
              </a:endParaRPr>
            </a:p>
          </p:txBody>
        </p:sp>
        <p:sp>
          <p:nvSpPr>
            <p:cNvPr id="13" name="Oval Callout 12"/>
            <p:cNvSpPr/>
            <p:nvPr/>
          </p:nvSpPr>
          <p:spPr>
            <a:xfrm>
              <a:off x="-116741" y="300248"/>
              <a:ext cx="3196961" cy="2360519"/>
            </a:xfrm>
            <a:prstGeom prst="wedgeEllipseCallout">
              <a:avLst>
                <a:gd name="adj1" fmla="val 92556"/>
                <a:gd name="adj2" fmla="val 466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0427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6117" y="906722"/>
            <a:ext cx="8915400" cy="3441873"/>
            <a:chOff x="0" y="267838"/>
            <a:chExt cx="11887200" cy="360812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550" r="19129"/>
            <a:stretch/>
          </p:blipFill>
          <p:spPr>
            <a:xfrm>
              <a:off x="8766412" y="267838"/>
              <a:ext cx="3120788" cy="36081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3735"/>
              <a:ext cx="3424806" cy="323206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767" y="493735"/>
              <a:ext cx="4671799" cy="3187911"/>
            </a:xfrm>
            <a:prstGeom prst="rect">
              <a:avLst/>
            </a:prstGeom>
          </p:spPr>
        </p:pic>
      </p:grpSp>
      <p:grpSp>
        <p:nvGrpSpPr>
          <p:cNvPr id="17" name="Group 16"/>
          <p:cNvGrpSpPr/>
          <p:nvPr/>
        </p:nvGrpSpPr>
        <p:grpSpPr>
          <a:xfrm>
            <a:off x="238657" y="4473551"/>
            <a:ext cx="8736920" cy="1318299"/>
            <a:chOff x="326130" y="3990463"/>
            <a:chExt cx="11649226" cy="1757732"/>
          </a:xfrm>
        </p:grpSpPr>
        <p:sp>
          <p:nvSpPr>
            <p:cNvPr id="7" name="Freeform 6"/>
            <p:cNvSpPr/>
            <p:nvPr/>
          </p:nvSpPr>
          <p:spPr>
            <a:xfrm>
              <a:off x="326130" y="3990463"/>
              <a:ext cx="3297101" cy="1648550"/>
            </a:xfrm>
            <a:custGeom>
              <a:avLst/>
              <a:gdLst>
                <a:gd name="connsiteX0" fmla="*/ 0 w 3297101"/>
                <a:gd name="connsiteY0" fmla="*/ 0 h 1648550"/>
                <a:gd name="connsiteX1" fmla="*/ 3297101 w 3297101"/>
                <a:gd name="connsiteY1" fmla="*/ 0 h 1648550"/>
                <a:gd name="connsiteX2" fmla="*/ 3297101 w 3297101"/>
                <a:gd name="connsiteY2" fmla="*/ 1648550 h 1648550"/>
                <a:gd name="connsiteX3" fmla="*/ 0 w 3297101"/>
                <a:gd name="connsiteY3" fmla="*/ 1648550 h 1648550"/>
                <a:gd name="connsiteX4" fmla="*/ 0 w 3297101"/>
                <a:gd name="connsiteY4" fmla="*/ 0 h 164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7101" h="1648550">
                  <a:moveTo>
                    <a:pt x="0" y="0"/>
                  </a:moveTo>
                  <a:lnTo>
                    <a:pt x="3297101" y="0"/>
                  </a:lnTo>
                  <a:lnTo>
                    <a:pt x="3297101" y="1648550"/>
                  </a:lnTo>
                  <a:lnTo>
                    <a:pt x="0" y="1648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Bef>
                  <a:spcPct val="0"/>
                </a:spcBef>
                <a:spcAft>
                  <a:spcPct val="35000"/>
                </a:spcAft>
              </a:pPr>
              <a:r>
                <a:rPr lang="as-IN" sz="4875" dirty="0"/>
                <a:t>কঠিন</a:t>
              </a:r>
              <a:endParaRPr lang="en-US" sz="4875" dirty="0"/>
            </a:p>
          </p:txBody>
        </p:sp>
        <p:grpSp>
          <p:nvGrpSpPr>
            <p:cNvPr id="16" name="Group 15"/>
            <p:cNvGrpSpPr/>
            <p:nvPr/>
          </p:nvGrpSpPr>
          <p:grpSpPr>
            <a:xfrm>
              <a:off x="4597727" y="3990463"/>
              <a:ext cx="7377629" cy="1757732"/>
              <a:chOff x="4597727" y="3990463"/>
              <a:chExt cx="7377629" cy="1757732"/>
            </a:xfrm>
          </p:grpSpPr>
          <p:sp>
            <p:nvSpPr>
              <p:cNvPr id="9" name="Freeform 8"/>
              <p:cNvSpPr/>
              <p:nvPr/>
            </p:nvSpPr>
            <p:spPr>
              <a:xfrm>
                <a:off x="8678255" y="4099645"/>
                <a:ext cx="3297101" cy="1648550"/>
              </a:xfrm>
              <a:custGeom>
                <a:avLst/>
                <a:gdLst>
                  <a:gd name="connsiteX0" fmla="*/ 0 w 3297101"/>
                  <a:gd name="connsiteY0" fmla="*/ 0 h 1648550"/>
                  <a:gd name="connsiteX1" fmla="*/ 3297101 w 3297101"/>
                  <a:gd name="connsiteY1" fmla="*/ 0 h 1648550"/>
                  <a:gd name="connsiteX2" fmla="*/ 3297101 w 3297101"/>
                  <a:gd name="connsiteY2" fmla="*/ 1648550 h 1648550"/>
                  <a:gd name="connsiteX3" fmla="*/ 0 w 3297101"/>
                  <a:gd name="connsiteY3" fmla="*/ 1648550 h 1648550"/>
                  <a:gd name="connsiteX4" fmla="*/ 0 w 3297101"/>
                  <a:gd name="connsiteY4" fmla="*/ 0 h 164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7101" h="1648550">
                    <a:moveTo>
                      <a:pt x="0" y="0"/>
                    </a:moveTo>
                    <a:lnTo>
                      <a:pt x="3297101" y="0"/>
                    </a:lnTo>
                    <a:lnTo>
                      <a:pt x="3297101" y="1648550"/>
                    </a:lnTo>
                    <a:lnTo>
                      <a:pt x="0" y="1648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Bef>
                    <a:spcPct val="0"/>
                  </a:spcBef>
                  <a:spcAft>
                    <a:spcPct val="35000"/>
                  </a:spcAft>
                </a:pPr>
                <a:r>
                  <a:rPr lang="as-IN" sz="4875" dirty="0"/>
                  <a:t>বায়বীয়</a:t>
                </a:r>
                <a:endParaRPr lang="en-US" sz="4875" dirty="0"/>
              </a:p>
            </p:txBody>
          </p:sp>
          <p:sp>
            <p:nvSpPr>
              <p:cNvPr id="11" name="Freeform 10"/>
              <p:cNvSpPr/>
              <p:nvPr/>
            </p:nvSpPr>
            <p:spPr>
              <a:xfrm>
                <a:off x="4597727" y="3990463"/>
                <a:ext cx="3297101" cy="1648550"/>
              </a:xfrm>
              <a:custGeom>
                <a:avLst/>
                <a:gdLst>
                  <a:gd name="connsiteX0" fmla="*/ 0 w 3297101"/>
                  <a:gd name="connsiteY0" fmla="*/ 0 h 1648550"/>
                  <a:gd name="connsiteX1" fmla="*/ 3297101 w 3297101"/>
                  <a:gd name="connsiteY1" fmla="*/ 0 h 1648550"/>
                  <a:gd name="connsiteX2" fmla="*/ 3297101 w 3297101"/>
                  <a:gd name="connsiteY2" fmla="*/ 1648550 h 1648550"/>
                  <a:gd name="connsiteX3" fmla="*/ 0 w 3297101"/>
                  <a:gd name="connsiteY3" fmla="*/ 1648550 h 1648550"/>
                  <a:gd name="connsiteX4" fmla="*/ 0 w 3297101"/>
                  <a:gd name="connsiteY4" fmla="*/ 0 h 164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7101" h="1648550">
                    <a:moveTo>
                      <a:pt x="0" y="0"/>
                    </a:moveTo>
                    <a:lnTo>
                      <a:pt x="3297101" y="0"/>
                    </a:lnTo>
                    <a:lnTo>
                      <a:pt x="3297101" y="1648550"/>
                    </a:lnTo>
                    <a:lnTo>
                      <a:pt x="0" y="1648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Bef>
                    <a:spcPct val="0"/>
                  </a:spcBef>
                  <a:spcAft>
                    <a:spcPct val="35000"/>
                  </a:spcAft>
                </a:pPr>
                <a:r>
                  <a:rPr lang="en-US" sz="4875" dirty="0" err="1"/>
                  <a:t>তরল</a:t>
                </a:r>
                <a:endParaRPr lang="en-US" sz="4875" dirty="0"/>
              </a:p>
            </p:txBody>
          </p:sp>
        </p:grpSp>
      </p:grpSp>
    </p:spTree>
    <p:extLst>
      <p:ext uri="{BB962C8B-B14F-4D97-AF65-F5344CB8AC3E}">
        <p14:creationId xmlns:p14="http://schemas.microsoft.com/office/powerpoint/2010/main" val="136964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7235" y="1460587"/>
            <a:ext cx="2828693"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কঠিন পদার্থের দৃঢ়তা</a:t>
            </a:r>
          </a:p>
        </p:txBody>
      </p:sp>
      <p:grpSp>
        <p:nvGrpSpPr>
          <p:cNvPr id="13" name="Group 12"/>
          <p:cNvGrpSpPr/>
          <p:nvPr/>
        </p:nvGrpSpPr>
        <p:grpSpPr>
          <a:xfrm>
            <a:off x="56430" y="2152238"/>
            <a:ext cx="9112818" cy="1916447"/>
            <a:chOff x="75240" y="1726651"/>
            <a:chExt cx="12150424" cy="255526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0" y="1749307"/>
              <a:ext cx="2770125" cy="25087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023" y="1726651"/>
              <a:ext cx="3134638" cy="25552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21" y="1749306"/>
              <a:ext cx="2755728" cy="25087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0097" y="1749307"/>
              <a:ext cx="2705567" cy="2508791"/>
            </a:xfrm>
            <a:prstGeom prst="rect">
              <a:avLst/>
            </a:prstGeom>
          </p:spPr>
        </p:pic>
      </p:grpSp>
      <p:sp>
        <p:nvSpPr>
          <p:cNvPr id="7" name="TextBox 6"/>
          <p:cNvSpPr txBox="1"/>
          <p:nvPr/>
        </p:nvSpPr>
        <p:spPr>
          <a:xfrm>
            <a:off x="2365101" y="4068685"/>
            <a:ext cx="2154932"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  ভাত- কম দৃঢ় </a:t>
            </a:r>
            <a:endParaRPr lang="en-US" sz="3000" dirty="0">
              <a:solidFill>
                <a:srgbClr val="7030A0"/>
              </a:solidFill>
              <a:latin typeface="NikoshBAN" panose="02000000000000000000" pitchFamily="2" charset="0"/>
              <a:cs typeface="NikoshBAN" panose="02000000000000000000" pitchFamily="2" charset="0"/>
            </a:endParaRPr>
          </a:p>
        </p:txBody>
      </p:sp>
      <p:sp>
        <p:nvSpPr>
          <p:cNvPr id="8" name="TextBox 7"/>
          <p:cNvSpPr txBox="1"/>
          <p:nvPr/>
        </p:nvSpPr>
        <p:spPr>
          <a:xfrm>
            <a:off x="63828" y="4130101"/>
            <a:ext cx="2154932"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লোহা- অধিক দৃঢ় </a:t>
            </a:r>
            <a:endParaRPr lang="en-US" sz="3000" dirty="0">
              <a:solidFill>
                <a:srgbClr val="7030A0"/>
              </a:solidFill>
              <a:latin typeface="NikoshBAN" panose="02000000000000000000" pitchFamily="2" charset="0"/>
              <a:cs typeface="NikoshBAN" panose="02000000000000000000" pitchFamily="2" charset="0"/>
            </a:endParaRPr>
          </a:p>
        </p:txBody>
      </p:sp>
      <p:sp>
        <p:nvSpPr>
          <p:cNvPr id="9" name="TextBox 8"/>
          <p:cNvSpPr txBox="1"/>
          <p:nvPr/>
        </p:nvSpPr>
        <p:spPr>
          <a:xfrm>
            <a:off x="4864403" y="4029877"/>
            <a:ext cx="2027264"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কলা- কম দৃঢ় </a:t>
            </a:r>
            <a:endParaRPr lang="en-US" sz="3000" dirty="0">
              <a:solidFill>
                <a:srgbClr val="7030A0"/>
              </a:solidFill>
              <a:latin typeface="NikoshBAN" panose="02000000000000000000" pitchFamily="2" charset="0"/>
              <a:cs typeface="NikoshBAN" panose="02000000000000000000" pitchFamily="2" charset="0"/>
            </a:endParaRPr>
          </a:p>
        </p:txBody>
      </p:sp>
      <p:sp>
        <p:nvSpPr>
          <p:cNvPr id="10" name="TextBox 9"/>
          <p:cNvSpPr txBox="1"/>
          <p:nvPr/>
        </p:nvSpPr>
        <p:spPr>
          <a:xfrm>
            <a:off x="7140073" y="4041752"/>
            <a:ext cx="2003927"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সরিষা- কম দৃঢ় </a:t>
            </a:r>
            <a:endParaRPr lang="en-US" sz="3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24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53343" y="1162373"/>
            <a:ext cx="3739243" cy="1139956"/>
            <a:chOff x="2253343" y="1162373"/>
            <a:chExt cx="3739243" cy="1139956"/>
          </a:xfrm>
        </p:grpSpPr>
        <p:sp>
          <p:nvSpPr>
            <p:cNvPr id="2" name="Oval 1"/>
            <p:cNvSpPr/>
            <p:nvPr/>
          </p:nvSpPr>
          <p:spPr>
            <a:xfrm>
              <a:off x="2253343" y="1162373"/>
              <a:ext cx="3739243" cy="113995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65244" y="1481058"/>
              <a:ext cx="1725271"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জোড়ায় কাজ</a:t>
              </a:r>
              <a:endParaRPr lang="en-US" sz="3000" dirty="0">
                <a:solidFill>
                  <a:srgbClr val="7030A0"/>
                </a:solidFill>
                <a:latin typeface="NikoshBAN" panose="02000000000000000000" pitchFamily="2" charset="0"/>
                <a:cs typeface="NikoshBAN" panose="02000000000000000000" pitchFamily="2" charset="0"/>
              </a:endParaRPr>
            </a:p>
          </p:txBody>
        </p:sp>
      </p:grpSp>
      <p:sp>
        <p:nvSpPr>
          <p:cNvPr id="6" name="TextBox 5"/>
          <p:cNvSpPr txBox="1"/>
          <p:nvPr/>
        </p:nvSpPr>
        <p:spPr>
          <a:xfrm>
            <a:off x="0" y="2422755"/>
            <a:ext cx="9144000" cy="1015663"/>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কঠিন, তরল ও বায়বীয় পদার্থের ক্ষেত্রে কোন কোন পদার্থ অধিক দৃঢ়, এবং </a:t>
            </a:r>
            <a:r>
              <a:rPr lang="bn-BD" sz="3000" dirty="0" smtClean="0">
                <a:solidFill>
                  <a:srgbClr val="7030A0"/>
                </a:solidFill>
                <a:latin typeface="NikoshBAN" panose="02000000000000000000" pitchFamily="2" charset="0"/>
                <a:cs typeface="NikoshBAN" panose="02000000000000000000" pitchFamily="2" charset="0"/>
              </a:rPr>
              <a:t>কোন</a:t>
            </a:r>
            <a:r>
              <a:rPr lang="en-US" sz="3000" dirty="0" err="1" smtClean="0">
                <a:solidFill>
                  <a:srgbClr val="7030A0"/>
                </a:solidFill>
                <a:latin typeface="NikoshBAN" panose="02000000000000000000" pitchFamily="2" charset="0"/>
                <a:cs typeface="NikoshBAN" panose="02000000000000000000" pitchFamily="2" charset="0"/>
              </a:rPr>
              <a:t>গুলো</a:t>
            </a:r>
            <a:r>
              <a:rPr lang="bn-BD" sz="3000" dirty="0" smtClean="0">
                <a:solidFill>
                  <a:srgbClr val="7030A0"/>
                </a:solidFill>
                <a:latin typeface="NikoshBAN" panose="02000000000000000000" pitchFamily="2" charset="0"/>
                <a:cs typeface="NikoshBAN" panose="02000000000000000000" pitchFamily="2" charset="0"/>
              </a:rPr>
              <a:t> </a:t>
            </a:r>
            <a:r>
              <a:rPr lang="bn-BD" sz="3000" dirty="0">
                <a:solidFill>
                  <a:srgbClr val="7030A0"/>
                </a:solidFill>
                <a:latin typeface="NikoshBAN" panose="02000000000000000000" pitchFamily="2" charset="0"/>
                <a:cs typeface="NikoshBAN" panose="02000000000000000000" pitchFamily="2" charset="0"/>
              </a:rPr>
              <a:t>দৃঢ় নয় তার একটি তালিকা তৈরী কর-</a:t>
            </a:r>
            <a:endParaRPr lang="en-US" sz="3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30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85603" y="1036575"/>
            <a:ext cx="4196442" cy="1312336"/>
            <a:chOff x="1922318" y="1101889"/>
            <a:chExt cx="4196442" cy="1312336"/>
          </a:xfrm>
        </p:grpSpPr>
        <p:sp>
          <p:nvSpPr>
            <p:cNvPr id="2" name="Horizontal Scroll 1"/>
            <p:cNvSpPr/>
            <p:nvPr/>
          </p:nvSpPr>
          <p:spPr>
            <a:xfrm>
              <a:off x="1922318" y="1101889"/>
              <a:ext cx="4196442" cy="131233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65244" y="1481058"/>
              <a:ext cx="1725271"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একক কাজ</a:t>
              </a:r>
              <a:endParaRPr lang="en-US" sz="3000" dirty="0">
                <a:solidFill>
                  <a:srgbClr val="7030A0"/>
                </a:solidFill>
                <a:latin typeface="NikoshBAN" panose="02000000000000000000" pitchFamily="2" charset="0"/>
                <a:cs typeface="NikoshBAN" panose="02000000000000000000" pitchFamily="2" charset="0"/>
              </a:endParaRPr>
            </a:p>
          </p:txBody>
        </p:sp>
      </p:grpSp>
      <p:sp>
        <p:nvSpPr>
          <p:cNvPr id="5" name="TextBox 4"/>
          <p:cNvSpPr txBox="1"/>
          <p:nvPr/>
        </p:nvSpPr>
        <p:spPr>
          <a:xfrm>
            <a:off x="2085603" y="2728080"/>
            <a:ext cx="5569527"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তরল পদার্থের </a:t>
            </a:r>
            <a:r>
              <a:rPr lang="en-US" sz="3000" dirty="0" err="1" smtClean="0">
                <a:solidFill>
                  <a:srgbClr val="7030A0"/>
                </a:solidFill>
                <a:latin typeface="NikoshBAN" panose="02000000000000000000" pitchFamily="2" charset="0"/>
                <a:cs typeface="NikoshBAN" panose="02000000000000000000" pitchFamily="2" charset="0"/>
              </a:rPr>
              <a:t>কী</a:t>
            </a:r>
            <a:r>
              <a:rPr lang="bn-BD" sz="3000" dirty="0" smtClean="0">
                <a:solidFill>
                  <a:srgbClr val="7030A0"/>
                </a:solidFill>
                <a:latin typeface="NikoshBAN" panose="02000000000000000000" pitchFamily="2" charset="0"/>
                <a:cs typeface="NikoshBAN" panose="02000000000000000000" pitchFamily="2" charset="0"/>
              </a:rPr>
              <a:t> </a:t>
            </a:r>
            <a:r>
              <a:rPr lang="en-US" sz="3000" dirty="0" err="1" smtClean="0">
                <a:solidFill>
                  <a:srgbClr val="7030A0"/>
                </a:solidFill>
                <a:latin typeface="NikoshBAN" panose="02000000000000000000" pitchFamily="2" charset="0"/>
                <a:cs typeface="NikoshBAN" panose="02000000000000000000" pitchFamily="2" charset="0"/>
              </a:rPr>
              <a:t>কী</a:t>
            </a:r>
            <a:r>
              <a:rPr lang="bn-BD" sz="3000" dirty="0" smtClean="0">
                <a:solidFill>
                  <a:srgbClr val="7030A0"/>
                </a:solidFill>
                <a:latin typeface="NikoshBAN" panose="02000000000000000000" pitchFamily="2" charset="0"/>
                <a:cs typeface="NikoshBAN" panose="02000000000000000000" pitchFamily="2" charset="0"/>
              </a:rPr>
              <a:t> </a:t>
            </a:r>
            <a:r>
              <a:rPr lang="bn-BD" sz="3000" dirty="0">
                <a:solidFill>
                  <a:srgbClr val="7030A0"/>
                </a:solidFill>
                <a:latin typeface="NikoshBAN" panose="02000000000000000000" pitchFamily="2" charset="0"/>
                <a:cs typeface="NikoshBAN" panose="02000000000000000000" pitchFamily="2" charset="0"/>
              </a:rPr>
              <a:t>বৈশিষ্ট্য থাকে?</a:t>
            </a:r>
            <a:endParaRPr lang="en-US" sz="3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0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339" y="870266"/>
            <a:ext cx="1890310" cy="854080"/>
          </a:xfrm>
          <a:prstGeom prst="rect">
            <a:avLst/>
          </a:prstGeom>
          <a:noFill/>
        </p:spPr>
        <p:txBody>
          <a:bodyPr wrap="square" rtlCol="0">
            <a:spAutoFit/>
          </a:bodyPr>
          <a:lstStyle/>
          <a:p>
            <a:r>
              <a:rPr lang="bn-BD" sz="4950" dirty="0">
                <a:solidFill>
                  <a:srgbClr val="0070C0"/>
                </a:solidFill>
                <a:latin typeface="NikoshBAN" panose="02000000000000000000" pitchFamily="2" charset="0"/>
                <a:cs typeface="NikoshBAN" panose="02000000000000000000" pitchFamily="2" charset="0"/>
              </a:rPr>
              <a:t>মূল্যায়ন</a:t>
            </a:r>
            <a:endParaRPr lang="en-US" sz="495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238740" y="2116862"/>
            <a:ext cx="2862714"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১) পদার্থের বৈশিষ্ট্য কয়টি? </a:t>
            </a:r>
            <a:endParaRPr lang="en-US" sz="2400"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238740" y="3011475"/>
            <a:ext cx="3323326" cy="461665"/>
          </a:xfrm>
          <a:prstGeom prst="rect">
            <a:avLst/>
          </a:prstGeom>
          <a:noFill/>
        </p:spPr>
        <p:txBody>
          <a:bodyPr wrap="square" rtlCol="0">
            <a:spAutoFit/>
          </a:bodyPr>
          <a:lstStyle/>
          <a:p>
            <a:r>
              <a:rPr lang="en-US" sz="2400" dirty="0">
                <a:solidFill>
                  <a:srgbClr val="0070C0"/>
                </a:solidFill>
                <a:latin typeface="NikoshBAN" panose="02000000000000000000" pitchFamily="2" charset="0"/>
                <a:cs typeface="NikoshBAN" panose="02000000000000000000" pitchFamily="2" charset="0"/>
              </a:rPr>
              <a:t>2</a:t>
            </a:r>
            <a:r>
              <a:rPr lang="bn-BD" sz="2400" dirty="0">
                <a:solidFill>
                  <a:srgbClr val="0070C0"/>
                </a:solidFill>
                <a:latin typeface="NikoshBAN" panose="02000000000000000000" pitchFamily="2" charset="0"/>
                <a:cs typeface="NikoshBAN" panose="02000000000000000000" pitchFamily="2" charset="0"/>
              </a:rPr>
              <a:t>) পদার্থ কয়টি অবস্থায় থাকে? </a:t>
            </a:r>
            <a:endParaRPr lang="en-US" sz="2400" dirty="0">
              <a:solidFill>
                <a:srgbClr val="0070C0"/>
              </a:solidFill>
              <a:latin typeface="NikoshBAN" panose="02000000000000000000" pitchFamily="2" charset="0"/>
              <a:cs typeface="NikoshBAN" panose="02000000000000000000" pitchFamily="2" charset="0"/>
            </a:endParaRPr>
          </a:p>
        </p:txBody>
      </p:sp>
      <p:sp>
        <p:nvSpPr>
          <p:cNvPr id="6" name="TextBox 5"/>
          <p:cNvSpPr txBox="1"/>
          <p:nvPr/>
        </p:nvSpPr>
        <p:spPr>
          <a:xfrm>
            <a:off x="211344" y="4045528"/>
            <a:ext cx="3760150" cy="461665"/>
          </a:xfrm>
          <a:prstGeom prst="rect">
            <a:avLst/>
          </a:prstGeom>
          <a:noFill/>
        </p:spPr>
        <p:txBody>
          <a:bodyPr wrap="square" rtlCol="0">
            <a:spAutoFit/>
          </a:bodyPr>
          <a:lstStyle/>
          <a:p>
            <a:r>
              <a:rPr lang="en-US" sz="2400" dirty="0">
                <a:solidFill>
                  <a:srgbClr val="0070C0"/>
                </a:solidFill>
                <a:latin typeface="NikoshBAN" panose="02000000000000000000" pitchFamily="2" charset="0"/>
                <a:cs typeface="NikoshBAN" panose="02000000000000000000" pitchFamily="2" charset="0"/>
              </a:rPr>
              <a:t>3</a:t>
            </a:r>
            <a:r>
              <a:rPr lang="bn-BD" sz="2400" dirty="0">
                <a:solidFill>
                  <a:srgbClr val="0070C0"/>
                </a:solidFill>
                <a:latin typeface="NikoshBAN" panose="02000000000000000000" pitchFamily="2" charset="0"/>
                <a:cs typeface="NikoshBAN" panose="02000000000000000000" pitchFamily="2" charset="0"/>
              </a:rPr>
              <a:t>) কোন পদার্থের দৃঢ়তা কম? </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13" name="Group 12"/>
          <p:cNvGrpSpPr/>
          <p:nvPr/>
        </p:nvGrpSpPr>
        <p:grpSpPr>
          <a:xfrm>
            <a:off x="3415932" y="2007772"/>
            <a:ext cx="5315224" cy="570752"/>
            <a:chOff x="4554576" y="1534032"/>
            <a:chExt cx="7086965" cy="761003"/>
          </a:xfrm>
        </p:grpSpPr>
        <p:sp>
          <p:nvSpPr>
            <p:cNvPr id="8" name="TextBox 7"/>
            <p:cNvSpPr txBox="1"/>
            <p:nvPr/>
          </p:nvSpPr>
          <p:spPr>
            <a:xfrm>
              <a:off x="10290412" y="1587148"/>
              <a:ext cx="1351129" cy="615553"/>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ঘ)  পাঁচ </a:t>
              </a:r>
              <a:endParaRPr lang="en-US" sz="2400" dirty="0">
                <a:latin typeface="NikoshBAN" panose="02000000000000000000" pitchFamily="2" charset="0"/>
                <a:cs typeface="NikoshBAN" panose="02000000000000000000" pitchFamily="2" charset="0"/>
              </a:endParaRPr>
            </a:p>
          </p:txBody>
        </p:sp>
        <p:sp>
          <p:nvSpPr>
            <p:cNvPr id="9" name="Rectangle 8"/>
            <p:cNvSpPr/>
            <p:nvPr/>
          </p:nvSpPr>
          <p:spPr>
            <a:xfrm>
              <a:off x="4554576" y="1534032"/>
              <a:ext cx="1423895" cy="738664"/>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ক) দুই </a:t>
              </a:r>
              <a:endParaRPr lang="en-US" sz="3000" dirty="0"/>
            </a:p>
          </p:txBody>
        </p:sp>
        <p:sp>
          <p:nvSpPr>
            <p:cNvPr id="10" name="Rectangle 9"/>
            <p:cNvSpPr/>
            <p:nvPr/>
          </p:nvSpPr>
          <p:spPr>
            <a:xfrm>
              <a:off x="6357128" y="1556371"/>
              <a:ext cx="1537173" cy="738664"/>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খ)  তিন</a:t>
              </a:r>
              <a:endParaRPr lang="en-US" sz="3000" dirty="0"/>
            </a:p>
          </p:txBody>
        </p:sp>
        <p:sp>
          <p:nvSpPr>
            <p:cNvPr id="11" name="Rectangle 10"/>
            <p:cNvSpPr/>
            <p:nvPr/>
          </p:nvSpPr>
          <p:spPr>
            <a:xfrm>
              <a:off x="8154870" y="1556371"/>
              <a:ext cx="1317028" cy="677108"/>
            </a:xfrm>
            <a:prstGeom prst="rect">
              <a:avLst/>
            </a:prstGeom>
          </p:spPr>
          <p:txBody>
            <a:bodyPr wrap="none">
              <a:spAutoFit/>
            </a:bodyPr>
            <a:lstStyle/>
            <a:p>
              <a:r>
                <a:rPr lang="bn-BD" sz="2700" dirty="0">
                  <a:latin typeface="NikoshBAN" panose="02000000000000000000" pitchFamily="2" charset="0"/>
                  <a:cs typeface="NikoshBAN" panose="02000000000000000000" pitchFamily="2" charset="0"/>
                </a:rPr>
                <a:t>গ)  চার</a:t>
              </a:r>
              <a:endParaRPr lang="en-US" sz="2700" dirty="0"/>
            </a:p>
          </p:txBody>
        </p:sp>
      </p:grpSp>
      <p:sp>
        <p:nvSpPr>
          <p:cNvPr id="12" name="Oval 11"/>
          <p:cNvSpPr/>
          <p:nvPr/>
        </p:nvSpPr>
        <p:spPr>
          <a:xfrm>
            <a:off x="4819027" y="2116862"/>
            <a:ext cx="325484" cy="31440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476290" y="2965629"/>
            <a:ext cx="5315226" cy="593835"/>
            <a:chOff x="4554576" y="1534032"/>
            <a:chExt cx="7086967" cy="791779"/>
          </a:xfrm>
        </p:grpSpPr>
        <p:sp>
          <p:nvSpPr>
            <p:cNvPr id="20" name="TextBox 19"/>
            <p:cNvSpPr txBox="1"/>
            <p:nvPr/>
          </p:nvSpPr>
          <p:spPr>
            <a:xfrm>
              <a:off x="9987159" y="1587148"/>
              <a:ext cx="1654384" cy="738663"/>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ঘ)  পাঁচ </a:t>
              </a:r>
              <a:endParaRPr lang="en-US" sz="3000" dirty="0">
                <a:latin typeface="NikoshBAN" panose="02000000000000000000" pitchFamily="2" charset="0"/>
                <a:cs typeface="NikoshBAN" panose="02000000000000000000" pitchFamily="2" charset="0"/>
              </a:endParaRPr>
            </a:p>
          </p:txBody>
        </p:sp>
        <p:sp>
          <p:nvSpPr>
            <p:cNvPr id="21" name="Rectangle 20"/>
            <p:cNvSpPr/>
            <p:nvPr/>
          </p:nvSpPr>
          <p:spPr>
            <a:xfrm>
              <a:off x="4554576" y="1534032"/>
              <a:ext cx="1423895" cy="738663"/>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ক) দুই </a:t>
              </a:r>
              <a:endParaRPr lang="en-US" sz="3000" dirty="0"/>
            </a:p>
          </p:txBody>
        </p:sp>
        <p:sp>
          <p:nvSpPr>
            <p:cNvPr id="22" name="Rectangle 21"/>
            <p:cNvSpPr/>
            <p:nvPr/>
          </p:nvSpPr>
          <p:spPr>
            <a:xfrm>
              <a:off x="6357128" y="1556371"/>
              <a:ext cx="1537173" cy="738663"/>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খ)  তিন</a:t>
              </a:r>
              <a:endParaRPr lang="en-US" sz="3000" dirty="0"/>
            </a:p>
          </p:txBody>
        </p:sp>
        <p:sp>
          <p:nvSpPr>
            <p:cNvPr id="23" name="Rectangle 22"/>
            <p:cNvSpPr/>
            <p:nvPr/>
          </p:nvSpPr>
          <p:spPr>
            <a:xfrm>
              <a:off x="8154870" y="1556371"/>
              <a:ext cx="1434581" cy="738663"/>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গ)  চার</a:t>
              </a:r>
              <a:endParaRPr lang="en-US" sz="3000" dirty="0"/>
            </a:p>
          </p:txBody>
        </p:sp>
      </p:grpSp>
      <p:grpSp>
        <p:nvGrpSpPr>
          <p:cNvPr id="24" name="Group 23"/>
          <p:cNvGrpSpPr/>
          <p:nvPr/>
        </p:nvGrpSpPr>
        <p:grpSpPr>
          <a:xfrm>
            <a:off x="3539448" y="4069006"/>
            <a:ext cx="5315224" cy="593835"/>
            <a:chOff x="4554576" y="1534032"/>
            <a:chExt cx="7086965" cy="791779"/>
          </a:xfrm>
        </p:grpSpPr>
        <p:sp>
          <p:nvSpPr>
            <p:cNvPr id="25" name="TextBox 24"/>
            <p:cNvSpPr txBox="1"/>
            <p:nvPr/>
          </p:nvSpPr>
          <p:spPr>
            <a:xfrm>
              <a:off x="10125724" y="1587148"/>
              <a:ext cx="1515817" cy="738663"/>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ঘ)  কাঠ </a:t>
              </a:r>
              <a:endParaRPr lang="en-US" sz="3000" dirty="0">
                <a:latin typeface="NikoshBAN" panose="02000000000000000000" pitchFamily="2" charset="0"/>
                <a:cs typeface="NikoshBAN" panose="02000000000000000000" pitchFamily="2" charset="0"/>
              </a:endParaRPr>
            </a:p>
          </p:txBody>
        </p:sp>
        <p:sp>
          <p:nvSpPr>
            <p:cNvPr id="26" name="Rectangle 25"/>
            <p:cNvSpPr/>
            <p:nvPr/>
          </p:nvSpPr>
          <p:spPr>
            <a:xfrm>
              <a:off x="4554576" y="1534032"/>
              <a:ext cx="1413208" cy="738663"/>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ক) ইট </a:t>
              </a:r>
              <a:endParaRPr lang="en-US" sz="3000" dirty="0"/>
            </a:p>
          </p:txBody>
        </p:sp>
        <p:sp>
          <p:nvSpPr>
            <p:cNvPr id="27" name="Rectangle 26"/>
            <p:cNvSpPr/>
            <p:nvPr/>
          </p:nvSpPr>
          <p:spPr>
            <a:xfrm>
              <a:off x="6357128" y="1556371"/>
              <a:ext cx="1733808" cy="738663"/>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খ)  লোহা</a:t>
              </a:r>
              <a:endParaRPr lang="en-US" sz="3000" dirty="0"/>
            </a:p>
          </p:txBody>
        </p:sp>
        <p:sp>
          <p:nvSpPr>
            <p:cNvPr id="28" name="Rectangle 27"/>
            <p:cNvSpPr/>
            <p:nvPr/>
          </p:nvSpPr>
          <p:spPr>
            <a:xfrm>
              <a:off x="8154870" y="1556371"/>
              <a:ext cx="1564959" cy="738663"/>
            </a:xfrm>
            <a:prstGeom prst="rect">
              <a:avLst/>
            </a:prstGeom>
          </p:spPr>
          <p:txBody>
            <a:bodyPr wrap="none">
              <a:spAutoFit/>
            </a:bodyPr>
            <a:lstStyle/>
            <a:p>
              <a:r>
                <a:rPr lang="bn-BD" sz="3000" dirty="0">
                  <a:latin typeface="NikoshBAN" panose="02000000000000000000" pitchFamily="2" charset="0"/>
                  <a:cs typeface="NikoshBAN" panose="02000000000000000000" pitchFamily="2" charset="0"/>
                </a:rPr>
                <a:t>গ)  কলা</a:t>
              </a:r>
              <a:endParaRPr lang="en-US" sz="3000" dirty="0"/>
            </a:p>
          </p:txBody>
        </p:sp>
      </p:grpSp>
      <p:sp>
        <p:nvSpPr>
          <p:cNvPr id="30" name="Oval 29"/>
          <p:cNvSpPr/>
          <p:nvPr/>
        </p:nvSpPr>
        <p:spPr>
          <a:xfrm>
            <a:off x="4846273" y="3111467"/>
            <a:ext cx="356489" cy="3325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6297208" y="4168051"/>
            <a:ext cx="346253" cy="3328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257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repeatCount="2000" fill="remove" grpId="1" nodeType="clickEffect">
                                  <p:stCondLst>
                                    <p:cond delay="0"/>
                                  </p:stCondLst>
                                  <p:childTnLst>
                                    <p:animClr clrSpc="rgb" dir="cw">
                                      <p:cBhvr override="childStyle">
                                        <p:cTn id="39" dur="250" autoRev="1" fill="remove"/>
                                        <p:tgtEl>
                                          <p:spTgt spid="12"/>
                                        </p:tgtEl>
                                        <p:attrNameLst>
                                          <p:attrName>style.color</p:attrName>
                                        </p:attrNameLst>
                                      </p:cBhvr>
                                      <p:to>
                                        <a:schemeClr val="bg1"/>
                                      </p:to>
                                    </p:animClr>
                                    <p:animClr clrSpc="rgb" dir="cw">
                                      <p:cBhvr>
                                        <p:cTn id="40" dur="250" autoRev="1" fill="remove"/>
                                        <p:tgtEl>
                                          <p:spTgt spid="12"/>
                                        </p:tgtEl>
                                        <p:attrNameLst>
                                          <p:attrName>fillcolor</p:attrName>
                                        </p:attrNameLst>
                                      </p:cBhvr>
                                      <p:to>
                                        <a:schemeClr val="bg1"/>
                                      </p:to>
                                    </p:animClr>
                                    <p:set>
                                      <p:cBhvr>
                                        <p:cTn id="41" dur="250" autoRev="1" fill="remove"/>
                                        <p:tgtEl>
                                          <p:spTgt spid="12"/>
                                        </p:tgtEl>
                                        <p:attrNameLst>
                                          <p:attrName>fill.type</p:attrName>
                                        </p:attrNameLst>
                                      </p:cBhvr>
                                      <p:to>
                                        <p:strVal val="solid"/>
                                      </p:to>
                                    </p:set>
                                    <p:set>
                                      <p:cBhvr>
                                        <p:cTn id="42" dur="250" autoRev="1" fill="remove"/>
                                        <p:tgtEl>
                                          <p:spTgt spid="12"/>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7" presetClass="emph" presetSubtype="0" repeatCount="2000" fill="remove" grpId="1" nodeType="clickEffect">
                                  <p:stCondLst>
                                    <p:cond delay="0"/>
                                  </p:stCondLst>
                                  <p:childTnLst>
                                    <p:animClr clrSpc="rgb" dir="cw">
                                      <p:cBhvr override="childStyle">
                                        <p:cTn id="50" dur="250" autoRev="1" fill="remove"/>
                                        <p:tgtEl>
                                          <p:spTgt spid="30"/>
                                        </p:tgtEl>
                                        <p:attrNameLst>
                                          <p:attrName>style.color</p:attrName>
                                        </p:attrNameLst>
                                      </p:cBhvr>
                                      <p:to>
                                        <a:schemeClr val="bg1"/>
                                      </p:to>
                                    </p:animClr>
                                    <p:animClr clrSpc="rgb" dir="cw">
                                      <p:cBhvr>
                                        <p:cTn id="51" dur="250" autoRev="1" fill="remove"/>
                                        <p:tgtEl>
                                          <p:spTgt spid="30"/>
                                        </p:tgtEl>
                                        <p:attrNameLst>
                                          <p:attrName>fillcolor</p:attrName>
                                        </p:attrNameLst>
                                      </p:cBhvr>
                                      <p:to>
                                        <a:schemeClr val="bg1"/>
                                      </p:to>
                                    </p:animClr>
                                    <p:set>
                                      <p:cBhvr>
                                        <p:cTn id="52" dur="250" autoRev="1" fill="remove"/>
                                        <p:tgtEl>
                                          <p:spTgt spid="30"/>
                                        </p:tgtEl>
                                        <p:attrNameLst>
                                          <p:attrName>fill.type</p:attrName>
                                        </p:attrNameLst>
                                      </p:cBhvr>
                                      <p:to>
                                        <p:strVal val="solid"/>
                                      </p:to>
                                    </p:set>
                                    <p:set>
                                      <p:cBhvr>
                                        <p:cTn id="53" dur="250" autoRev="1" fill="remove"/>
                                        <p:tgtEl>
                                          <p:spTgt spid="30"/>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repeatCount="2000" fill="remove" grpId="1" nodeType="clickEffect">
                                  <p:stCondLst>
                                    <p:cond delay="0"/>
                                  </p:stCondLst>
                                  <p:childTnLst>
                                    <p:animClr clrSpc="rgb" dir="cw">
                                      <p:cBhvr override="childStyle">
                                        <p:cTn id="61" dur="250" autoRev="1" fill="remove"/>
                                        <p:tgtEl>
                                          <p:spTgt spid="31"/>
                                        </p:tgtEl>
                                        <p:attrNameLst>
                                          <p:attrName>style.color</p:attrName>
                                        </p:attrNameLst>
                                      </p:cBhvr>
                                      <p:to>
                                        <a:schemeClr val="bg1"/>
                                      </p:to>
                                    </p:animClr>
                                    <p:animClr clrSpc="rgb" dir="cw">
                                      <p:cBhvr>
                                        <p:cTn id="62" dur="250" autoRev="1" fill="remove"/>
                                        <p:tgtEl>
                                          <p:spTgt spid="31"/>
                                        </p:tgtEl>
                                        <p:attrNameLst>
                                          <p:attrName>fillcolor</p:attrName>
                                        </p:attrNameLst>
                                      </p:cBhvr>
                                      <p:to>
                                        <a:schemeClr val="bg1"/>
                                      </p:to>
                                    </p:animClr>
                                    <p:set>
                                      <p:cBhvr>
                                        <p:cTn id="63" dur="250" autoRev="1" fill="remove"/>
                                        <p:tgtEl>
                                          <p:spTgt spid="31"/>
                                        </p:tgtEl>
                                        <p:attrNameLst>
                                          <p:attrName>fill.type</p:attrName>
                                        </p:attrNameLst>
                                      </p:cBhvr>
                                      <p:to>
                                        <p:strVal val="solid"/>
                                      </p:to>
                                    </p:set>
                                    <p:set>
                                      <p:cBhvr>
                                        <p:cTn id="64" dur="250" autoRev="1" fill="remove"/>
                                        <p:tgtEl>
                                          <p:spTgt spid="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2" grpId="0" animBg="1"/>
      <p:bldP spid="12" grpId="1" animBg="1"/>
      <p:bldP spid="30" grpId="0" animBg="1"/>
      <p:bldP spid="30" grpId="1" animBg="1"/>
      <p:bldP spid="31" grpId="0" animBg="1"/>
      <p:bldP spid="3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0924" y="1248966"/>
            <a:ext cx="2606818" cy="646331"/>
          </a:xfrm>
          <a:prstGeom prst="rect">
            <a:avLst/>
          </a:prstGeom>
          <a:noFill/>
        </p:spPr>
        <p:txBody>
          <a:bodyPr wrap="square" rtlCol="0">
            <a:spAutoFit/>
          </a:bodyPr>
          <a:lstStyle/>
          <a:p>
            <a:r>
              <a:rPr lang="bn-BD" sz="3600" dirty="0" smtClean="0">
                <a:solidFill>
                  <a:srgbClr val="0070C0"/>
                </a:solidFill>
                <a:latin typeface="NikoshBAN" panose="02000000000000000000" pitchFamily="2" charset="0"/>
                <a:cs typeface="NikoshBAN" panose="02000000000000000000" pitchFamily="2" charset="0"/>
              </a:rPr>
              <a:t>বাড়ির </a:t>
            </a:r>
            <a:r>
              <a:rPr lang="bn-BD" sz="3600" dirty="0">
                <a:solidFill>
                  <a:srgbClr val="0070C0"/>
                </a:solidFill>
                <a:latin typeface="NikoshBAN" panose="02000000000000000000" pitchFamily="2" charset="0"/>
                <a:cs typeface="NikoshBAN" panose="02000000000000000000" pitchFamily="2" charset="0"/>
              </a:rPr>
              <a:t>কাজ</a:t>
            </a:r>
            <a:endParaRPr lang="en-US" sz="36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163774" y="3020901"/>
            <a:ext cx="8772099" cy="1477328"/>
          </a:xfrm>
          <a:prstGeom prst="rect">
            <a:avLst/>
          </a:prstGeom>
          <a:noFill/>
        </p:spPr>
        <p:txBody>
          <a:bodyPr wrap="square" rtlCol="0">
            <a:spAutoFit/>
          </a:bodyPr>
          <a:lstStyle/>
          <a:p>
            <a:pPr algn="just"/>
            <a:r>
              <a:rPr lang="bn-BD" sz="3000" b="1" dirty="0">
                <a:solidFill>
                  <a:schemeClr val="tx2">
                    <a:lumMod val="50000"/>
                  </a:schemeClr>
                </a:solidFill>
                <a:latin typeface="NikoshBAN" panose="02000000000000000000" pitchFamily="2" charset="0"/>
                <a:cs typeface="NikoshBAN" panose="02000000000000000000" pitchFamily="2" charset="0"/>
              </a:rPr>
              <a:t>কঠিন পদার্থের আকার আছে, তরলের আকার নাই, আবার গ্যাসীয় পদার্থের আয়তন নাই তা কিভাবে প্রমান করা </a:t>
            </a:r>
            <a:r>
              <a:rPr lang="bn-BD" sz="3000" b="1" dirty="0" smtClean="0">
                <a:solidFill>
                  <a:schemeClr val="tx2">
                    <a:lumMod val="50000"/>
                  </a:schemeClr>
                </a:solidFill>
                <a:latin typeface="NikoshBAN" panose="02000000000000000000" pitchFamily="2" charset="0"/>
                <a:cs typeface="NikoshBAN" panose="02000000000000000000" pitchFamily="2" charset="0"/>
              </a:rPr>
              <a:t>যায়, </a:t>
            </a:r>
            <a:r>
              <a:rPr lang="bn-BD" sz="3000" b="1" dirty="0">
                <a:solidFill>
                  <a:schemeClr val="tx2">
                    <a:lumMod val="50000"/>
                  </a:schemeClr>
                </a:solidFill>
                <a:latin typeface="NikoshBAN" panose="02000000000000000000" pitchFamily="2" charset="0"/>
                <a:cs typeface="NikoshBAN" panose="02000000000000000000" pitchFamily="2" charset="0"/>
              </a:rPr>
              <a:t>তা </a:t>
            </a:r>
            <a:r>
              <a:rPr lang="bn-BD" sz="3000" b="1" dirty="0" smtClean="0">
                <a:solidFill>
                  <a:schemeClr val="tx2">
                    <a:lumMod val="50000"/>
                  </a:schemeClr>
                </a:solidFill>
                <a:latin typeface="NikoshBAN" panose="02000000000000000000" pitchFamily="2" charset="0"/>
                <a:cs typeface="NikoshBAN" panose="02000000000000000000" pitchFamily="2" charset="0"/>
              </a:rPr>
              <a:t>পোস্টার পেপার অথবা ক্যালেন্ডারের পাতায় লিখে নিয়ে </a:t>
            </a:r>
            <a:r>
              <a:rPr lang="bn-BD" sz="3000" b="1" dirty="0">
                <a:solidFill>
                  <a:schemeClr val="tx2">
                    <a:lumMod val="50000"/>
                  </a:schemeClr>
                </a:solidFill>
                <a:latin typeface="NikoshBAN" panose="02000000000000000000" pitchFamily="2" charset="0"/>
                <a:cs typeface="NikoshBAN" panose="02000000000000000000" pitchFamily="2" charset="0"/>
              </a:rPr>
              <a:t>আসবে।</a:t>
            </a:r>
            <a:endParaRPr lang="en-US" sz="3000" b="1" dirty="0">
              <a:solidFill>
                <a:schemeClr val="tx2">
                  <a:lumMod val="5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13" y="1017908"/>
            <a:ext cx="2314415" cy="1680811"/>
          </a:xfrm>
          <a:prstGeom prst="rect">
            <a:avLst/>
          </a:prstGeom>
        </p:spPr>
      </p:pic>
    </p:spTree>
    <p:extLst>
      <p:ext uri="{BB962C8B-B14F-4D97-AF65-F5344CB8AC3E}">
        <p14:creationId xmlns:p14="http://schemas.microsoft.com/office/powerpoint/2010/main" val="8055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4902" y="1275228"/>
            <a:ext cx="2579426" cy="553998"/>
          </a:xfrm>
          <a:prstGeom prst="rect">
            <a:avLst/>
          </a:prstGeom>
          <a:noFill/>
        </p:spPr>
        <p:txBody>
          <a:bodyPr wrap="square" rtlCol="0">
            <a:spAutoFit/>
          </a:bodyPr>
          <a:lstStyle/>
          <a:p>
            <a:pPr algn="just"/>
            <a:r>
              <a:rPr lang="bn-BD" sz="3000" b="1" dirty="0" smtClean="0">
                <a:solidFill>
                  <a:srgbClr val="0070C0"/>
                </a:solidFill>
                <a:latin typeface="NikoshBAN" panose="02000000000000000000" pitchFamily="2" charset="0"/>
                <a:cs typeface="NikoshBAN" panose="02000000000000000000" pitchFamily="2" charset="0"/>
              </a:rPr>
              <a:t>পাঠের গুরু</a:t>
            </a:r>
            <a:r>
              <a:rPr lang="en-US" sz="3000" b="1" dirty="0" err="1" smtClean="0">
                <a:solidFill>
                  <a:srgbClr val="0070C0"/>
                </a:solidFill>
                <a:latin typeface="NikoshBAN" panose="02000000000000000000" pitchFamily="2" charset="0"/>
                <a:cs typeface="NikoshBAN" panose="02000000000000000000" pitchFamily="2" charset="0"/>
              </a:rPr>
              <a:t>ত্বপূ</a:t>
            </a:r>
            <a:r>
              <a:rPr lang="bn-BD" sz="3000" b="1" smtClean="0">
                <a:solidFill>
                  <a:srgbClr val="0070C0"/>
                </a:solidFill>
                <a:latin typeface="NikoshBAN" panose="02000000000000000000" pitchFamily="2" charset="0"/>
                <a:cs typeface="NikoshBAN" panose="02000000000000000000" pitchFamily="2" charset="0"/>
              </a:rPr>
              <a:t>র্ণ </a:t>
            </a:r>
            <a:r>
              <a:rPr lang="bn-BD" sz="3000" b="1" dirty="0" smtClean="0">
                <a:solidFill>
                  <a:srgbClr val="0070C0"/>
                </a:solidFill>
                <a:latin typeface="NikoshBAN" panose="02000000000000000000" pitchFamily="2" charset="0"/>
                <a:cs typeface="NikoshBAN" panose="02000000000000000000" pitchFamily="2" charset="0"/>
              </a:rPr>
              <a:t>শব্দ</a:t>
            </a:r>
            <a:endParaRPr lang="en-US" sz="3000" b="1"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3293662" y="2632973"/>
            <a:ext cx="2579426" cy="523220"/>
          </a:xfrm>
          <a:prstGeom prst="rect">
            <a:avLst/>
          </a:prstGeom>
          <a:noFill/>
        </p:spPr>
        <p:txBody>
          <a:bodyPr wrap="square" rtlCol="0">
            <a:spAutoFit/>
          </a:bodyPr>
          <a:lstStyle/>
          <a:p>
            <a:pPr algn="just"/>
            <a:r>
              <a:rPr lang="bn-BD" sz="2800" b="1" dirty="0" smtClean="0">
                <a:solidFill>
                  <a:srgbClr val="0070C0"/>
                </a:solidFill>
                <a:latin typeface="NikoshBAN" panose="02000000000000000000" pitchFamily="2" charset="0"/>
                <a:cs typeface="NikoshBAN" panose="02000000000000000000" pitchFamily="2" charset="0"/>
              </a:rPr>
              <a:t>কঠিন, তরল, গ্যাসীয়</a:t>
            </a:r>
            <a:endParaRPr lang="en-US" sz="28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6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73" y="811933"/>
            <a:ext cx="4802806" cy="3611488"/>
          </a:xfrm>
          <a:prstGeom prst="rect">
            <a:avLst/>
          </a:prstGeom>
        </p:spPr>
      </p:pic>
      <p:sp>
        <p:nvSpPr>
          <p:cNvPr id="6" name="TextBox 5"/>
          <p:cNvSpPr txBox="1"/>
          <p:nvPr/>
        </p:nvSpPr>
        <p:spPr>
          <a:xfrm>
            <a:off x="2685630" y="4898848"/>
            <a:ext cx="3910901" cy="830997"/>
          </a:xfrm>
          <a:prstGeom prst="rect">
            <a:avLst/>
          </a:prstGeom>
          <a:noFill/>
        </p:spPr>
        <p:txBody>
          <a:bodyPr wrap="square" rtlCol="0">
            <a:spAutoFit/>
          </a:bodyPr>
          <a:lstStyle/>
          <a:p>
            <a:r>
              <a:rPr lang="bn-BD" sz="4800" b="1" dirty="0">
                <a:solidFill>
                  <a:schemeClr val="accent5">
                    <a:lumMod val="50000"/>
                  </a:schemeClr>
                </a:solidFill>
                <a:latin typeface="NikoshBAN" panose="02000000000000000000" pitchFamily="2" charset="0"/>
                <a:cs typeface="NikoshBAN" panose="02000000000000000000" pitchFamily="2" charset="0"/>
              </a:rPr>
              <a:t>আবার দেখা হবে</a:t>
            </a:r>
            <a:endParaRPr lang="en-US" sz="4800" b="1" dirty="0">
              <a:solidFill>
                <a:schemeClr val="accent5">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1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88" y="0"/>
            <a:ext cx="7627823" cy="6858000"/>
          </a:xfrm>
          <a:prstGeom prst="rect">
            <a:avLst/>
          </a:prstGeom>
        </p:spPr>
      </p:pic>
      <p:sp>
        <p:nvSpPr>
          <p:cNvPr id="5" name="TextBox 4"/>
          <p:cNvSpPr txBox="1"/>
          <p:nvPr/>
        </p:nvSpPr>
        <p:spPr>
          <a:xfrm>
            <a:off x="1920462" y="4239239"/>
            <a:ext cx="6326747" cy="2850780"/>
          </a:xfrm>
          <a:prstGeom prst="rect">
            <a:avLst/>
          </a:prstGeom>
          <a:noFill/>
        </p:spPr>
        <p:txBody>
          <a:bodyPr wrap="square" rtlCol="0">
            <a:spAutoFit/>
          </a:bodyPr>
          <a:lstStyle/>
          <a:p>
            <a:r>
              <a:rPr lang="bn-BD" sz="17925" dirty="0">
                <a:solidFill>
                  <a:srgbClr val="C00000"/>
                </a:solidFill>
                <a:latin typeface="NikoshBAN" panose="02000000000000000000" pitchFamily="2" charset="0"/>
                <a:cs typeface="NikoshBAN" panose="02000000000000000000" pitchFamily="2" charset="0"/>
              </a:rPr>
              <a:t>স্বাগতম</a:t>
            </a:r>
            <a:endParaRPr lang="en-US" sz="17925"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79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 y="121920"/>
            <a:ext cx="8763000" cy="6614158"/>
            <a:chOff x="152400" y="-193596"/>
            <a:chExt cx="8763000" cy="6776402"/>
          </a:xfrm>
        </p:grpSpPr>
        <p:sp>
          <p:nvSpPr>
            <p:cNvPr id="3" name="TextBox 1"/>
            <p:cNvSpPr txBox="1"/>
            <p:nvPr/>
          </p:nvSpPr>
          <p:spPr>
            <a:xfrm>
              <a:off x="3352800" y="-193596"/>
              <a:ext cx="2362200" cy="1336596"/>
            </a:xfrm>
            <a:prstGeom prst="rect">
              <a:avLst/>
            </a:prstGeom>
            <a:noFill/>
          </p:spPr>
          <p:txBody>
            <a:bodyPr wrap="none" numCol="1"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2"/>
            <p:cNvSpPr txBox="1"/>
            <p:nvPr/>
          </p:nvSpPr>
          <p:spPr>
            <a:xfrm>
              <a:off x="152400" y="1156661"/>
              <a:ext cx="8763000" cy="1200329"/>
            </a:xfrm>
            <a:prstGeom prst="rect">
              <a:avLst/>
            </a:prstGeom>
            <a:solidFill>
              <a:srgbClr val="CCFF99"/>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5" name="TextBox 3"/>
            <p:cNvSpPr txBox="1"/>
            <p:nvPr/>
          </p:nvSpPr>
          <p:spPr>
            <a:xfrm>
              <a:off x="152400" y="2370651"/>
              <a:ext cx="8763000" cy="954107"/>
            </a:xfrm>
            <a:prstGeom prst="rect">
              <a:avLst/>
            </a:prstGeom>
            <a:solidFill>
              <a:srgbClr val="FFFF6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2800" dirty="0">
                <a:solidFill>
                  <a:srgbClr val="005426"/>
                </a:solidFill>
                <a:latin typeface="Nikosh" pitchFamily="2" charset="0"/>
                <a:cs typeface="Nikosh" pitchFamily="2" charset="0"/>
              </a:endParaRPr>
            </a:p>
          </p:txBody>
        </p:sp>
        <p:sp>
          <p:nvSpPr>
            <p:cNvPr id="6" name="TextBox 4"/>
            <p:cNvSpPr txBox="1"/>
            <p:nvPr/>
          </p:nvSpPr>
          <p:spPr>
            <a:xfrm>
              <a:off x="152400" y="3474263"/>
              <a:ext cx="8763000" cy="3108543"/>
            </a:xfrm>
            <a:prstGeom prst="rect">
              <a:avLst/>
            </a:prstGeom>
            <a:solidFill>
              <a:srgbClr val="66CC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 pitchFamily="2" charset="0"/>
                  <a:cs typeface="Nikosh" pitchFamily="2" charset="0"/>
                </a:rPr>
                <a:t>জনাব মো</a:t>
              </a:r>
              <a:r>
                <a:rPr lang="bn-BD" sz="2800" dirty="0" smtClean="0">
                  <a:latin typeface="Nikosh" pitchFamily="2" charset="0"/>
                  <a:cs typeface="Nikosh" pitchFamily="2" charset="0"/>
                </a:rPr>
                <a:t>ছাম্মৎ</a:t>
              </a:r>
              <a:r>
                <a:rPr lang="bn-IN" sz="2800" dirty="0" smtClean="0">
                  <a:latin typeface="Nikosh" pitchFamily="2" charset="0"/>
                  <a:cs typeface="Nikosh" pitchFamily="2" charset="0"/>
                </a:rPr>
                <a:t> </a:t>
              </a:r>
              <a:r>
                <a:rPr lang="bn-IN" sz="2800" dirty="0">
                  <a:latin typeface="Nikosh" pitchFamily="2" charset="0"/>
                  <a:cs typeface="Nikosh" pitchFamily="2" charset="0"/>
                </a:rPr>
                <a:t>খাদিজা ইয়াসমিন, </a:t>
              </a:r>
              <a:r>
                <a:rPr lang="bn-IN" sz="2800" dirty="0" smtClean="0">
                  <a:latin typeface="Nikosh" pitchFamily="2" charset="0"/>
                  <a:cs typeface="Nikosh" pitchFamily="2" charset="0"/>
                </a:rPr>
                <a:t>সহকা</a:t>
              </a:r>
              <a:r>
                <a:rPr lang="bn-BD" sz="2800" dirty="0" smtClean="0">
                  <a:latin typeface="Nikosh" pitchFamily="2" charset="0"/>
                  <a:cs typeface="Nikosh" pitchFamily="2" charset="0"/>
                </a:rPr>
                <a:t>রী</a:t>
              </a:r>
              <a:r>
                <a:rPr lang="bn-IN" sz="2800" dirty="0" smtClean="0">
                  <a:latin typeface="Nikosh" pitchFamily="2" charset="0"/>
                  <a:cs typeface="Nikosh" pitchFamily="2" charset="0"/>
                </a:rPr>
                <a:t> অধ্যাপক </a:t>
              </a:r>
              <a:r>
                <a:rPr lang="bn-IN" sz="2800" dirty="0">
                  <a:latin typeface="Nikosh" pitchFamily="2" charset="0"/>
                  <a:cs typeface="Nikosh" pitchFamily="2" charset="0"/>
                </a:rPr>
                <a:t>টিটিসি, </a:t>
              </a:r>
              <a:r>
                <a:rPr lang="bn-IN" sz="2800" dirty="0" smtClean="0">
                  <a:latin typeface="Nikosh" pitchFamily="2" charset="0"/>
                  <a:cs typeface="Nikosh" pitchFamily="2" charset="0"/>
                </a:rPr>
                <a:t>ঢাকা</a:t>
              </a:r>
            </a:p>
            <a:p>
              <a:pPr algn="ctr"/>
              <a:r>
                <a:rPr lang="bn-IN" sz="2800" dirty="0" smtClean="0">
                  <a:latin typeface="Nikosh" pitchFamily="2" charset="0"/>
                  <a:cs typeface="Nikosh" pitchFamily="2" charset="0"/>
                </a:rPr>
                <a:t>জনাব </a:t>
              </a:r>
              <a:r>
                <a:rPr lang="bn-IN" sz="2800" dirty="0">
                  <a:latin typeface="Nikosh" pitchFamily="2" charset="0"/>
                  <a:cs typeface="Nikosh" pitchFamily="2" charset="0"/>
                </a:rPr>
                <a:t>মোঃ তাজুল ইসলাম, </a:t>
              </a:r>
              <a:r>
                <a:rPr lang="bn-IN" sz="2800" dirty="0" smtClean="0">
                  <a:latin typeface="Nikosh" pitchFamily="2" charset="0"/>
                  <a:cs typeface="Nikosh" pitchFamily="2" charset="0"/>
                </a:rPr>
                <a:t>সহকা</a:t>
              </a:r>
              <a:r>
                <a:rPr lang="bn-BD" sz="2800" dirty="0" smtClean="0">
                  <a:latin typeface="Nikosh" pitchFamily="2" charset="0"/>
                  <a:cs typeface="Nikosh" pitchFamily="2" charset="0"/>
                </a:rPr>
                <a:t>রী</a:t>
              </a:r>
              <a:r>
                <a:rPr lang="bn-IN" sz="2800" dirty="0" smtClean="0">
                  <a:latin typeface="Nikosh" pitchFamily="2" charset="0"/>
                  <a:cs typeface="Nikosh" pitchFamily="2" charset="0"/>
                </a:rPr>
                <a:t> </a:t>
              </a:r>
              <a:r>
                <a:rPr lang="bn-IN" sz="2800" dirty="0">
                  <a:latin typeface="Nikosh" pitchFamily="2" charset="0"/>
                  <a:cs typeface="Nikosh" pitchFamily="2" charset="0"/>
                </a:rPr>
                <a:t>অধ্যাপক, </a:t>
              </a:r>
              <a:r>
                <a:rPr lang="bn-IN" sz="2800" dirty="0" smtClean="0">
                  <a:latin typeface="Nikosh" pitchFamily="2" charset="0"/>
                  <a:cs typeface="Nikosh" pitchFamily="2" charset="0"/>
                </a:rPr>
                <a:t>টিটিসি পাবনা</a:t>
              </a:r>
              <a:endParaRPr lang="bn-BD" sz="2800" dirty="0" smtClean="0">
                <a:latin typeface="Nikosh" pitchFamily="2" charset="0"/>
                <a:cs typeface="Nikosh" pitchFamily="2" charset="0"/>
              </a:endParaRPr>
            </a:p>
            <a:p>
              <a:pPr algn="ctr"/>
              <a:r>
                <a:rPr lang="bn-IN" sz="2800" dirty="0">
                  <a:latin typeface="Nikosh" pitchFamily="2" charset="0"/>
                  <a:cs typeface="Nikosh" pitchFamily="2" charset="0"/>
                </a:rPr>
                <a:t>জনাব সামসুদ্দিন আহমেদ</a:t>
              </a:r>
              <a:r>
                <a:rPr lang="bn-BD" sz="2800" dirty="0">
                  <a:latin typeface="Nikosh" pitchFamily="2" charset="0"/>
                  <a:cs typeface="Nikosh" pitchFamily="2" charset="0"/>
                </a:rPr>
                <a:t> তালুকদার</a:t>
              </a:r>
              <a:r>
                <a:rPr lang="bn-IN" sz="2800" dirty="0">
                  <a:latin typeface="Nikosh" pitchFamily="2" charset="0"/>
                  <a:cs typeface="Nikosh" pitchFamily="2" charset="0"/>
                </a:rPr>
                <a:t>, প্রভাষক, </a:t>
              </a:r>
              <a:r>
                <a:rPr lang="bn-IN" sz="2800" dirty="0" smtClean="0">
                  <a:latin typeface="Nikosh" pitchFamily="2" charset="0"/>
                  <a:cs typeface="Nikosh" pitchFamily="2" charset="0"/>
                </a:rPr>
                <a:t>টিটিসি কুমিল্লা</a:t>
              </a:r>
              <a:endParaRPr lang="bn-BD" sz="2800" dirty="0" smtClean="0">
                <a:latin typeface="Nikosh" pitchFamily="2" charset="0"/>
                <a:cs typeface="Nikosh" pitchFamily="2" charset="0"/>
              </a:endParaRPr>
            </a:p>
            <a:p>
              <a:pPr algn="ctr"/>
              <a:r>
                <a:rPr lang="bn-BD" sz="2800" dirty="0" smtClean="0">
                  <a:latin typeface="Nikosh" pitchFamily="2" charset="0"/>
                  <a:cs typeface="Nikosh" pitchFamily="2" charset="0"/>
                </a:rPr>
                <a:t>জি,এম রাকিবুল ইসলাম, প্রভাষক, টিটিসি, রংপুর।</a:t>
              </a:r>
              <a:endParaRPr lang="bn-IN" sz="2800" dirty="0" smtClean="0">
                <a:latin typeface="Nikosh" pitchFamily="2" charset="0"/>
                <a:cs typeface="Nikosh" pitchFamily="2" charset="0"/>
              </a:endParaRPr>
            </a:p>
          </p:txBody>
        </p:sp>
      </p:grpSp>
    </p:spTree>
    <p:extLst>
      <p:ext uri="{BB962C8B-B14F-4D97-AF65-F5344CB8AC3E}">
        <p14:creationId xmlns:p14="http://schemas.microsoft.com/office/powerpoint/2010/main" val="6212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91813" y="662372"/>
            <a:ext cx="8462950" cy="4820010"/>
            <a:chOff x="519522" y="703935"/>
            <a:chExt cx="8462950" cy="4820010"/>
          </a:xfrm>
        </p:grpSpPr>
        <p:grpSp>
          <p:nvGrpSpPr>
            <p:cNvPr id="2" name="Group 1"/>
            <p:cNvGrpSpPr/>
            <p:nvPr/>
          </p:nvGrpSpPr>
          <p:grpSpPr>
            <a:xfrm>
              <a:off x="618906" y="703935"/>
              <a:ext cx="8363566" cy="4820010"/>
              <a:chOff x="825208" y="-204420"/>
              <a:chExt cx="11151421" cy="6426679"/>
            </a:xfrm>
          </p:grpSpPr>
          <p:grpSp>
            <p:nvGrpSpPr>
              <p:cNvPr id="12" name="Group 11"/>
              <p:cNvGrpSpPr/>
              <p:nvPr/>
            </p:nvGrpSpPr>
            <p:grpSpPr>
              <a:xfrm>
                <a:off x="825208" y="3103454"/>
                <a:ext cx="7760266" cy="3118805"/>
                <a:chOff x="825208" y="3103454"/>
                <a:chExt cx="7760266" cy="3118805"/>
              </a:xfrm>
            </p:grpSpPr>
            <p:sp>
              <p:nvSpPr>
                <p:cNvPr id="4" name="TextBox 3"/>
                <p:cNvSpPr txBox="1"/>
                <p:nvPr/>
              </p:nvSpPr>
              <p:spPr>
                <a:xfrm>
                  <a:off x="825208" y="3103454"/>
                  <a:ext cx="2654970" cy="677108"/>
                </a:xfrm>
                <a:prstGeom prst="rect">
                  <a:avLst/>
                </a:prstGeom>
                <a:noFill/>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আনিসুর রহমান </a:t>
                  </a:r>
                  <a:endParaRPr lang="en-US" sz="2700"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825208" y="3749785"/>
                  <a:ext cx="4743079" cy="677108"/>
                </a:xfrm>
                <a:prstGeom prst="rect">
                  <a:avLst/>
                </a:prstGeom>
                <a:noFill/>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প্রভাষক, পদার্থবিজ্ঞান বিভাগ</a:t>
                  </a:r>
                  <a:endParaRPr lang="en-US" sz="2700"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825208" y="5042447"/>
                  <a:ext cx="5466410" cy="677108"/>
                </a:xfrm>
                <a:prstGeom prst="rect">
                  <a:avLst/>
                </a:prstGeom>
                <a:noFill/>
              </p:spPr>
              <p:txBody>
                <a:bodyPr wrap="square" rtlCol="0">
                  <a:spAutoFit/>
                </a:bodyPr>
                <a:lstStyle/>
                <a:p>
                  <a:r>
                    <a:rPr lang="bn-BD" sz="2700" dirty="0" smtClean="0">
                      <a:solidFill>
                        <a:srgbClr val="7030A0"/>
                      </a:solidFill>
                      <a:latin typeface="NikoshBAN" panose="02000000000000000000" pitchFamily="2" charset="0"/>
                      <a:cs typeface="NikoshBAN" panose="02000000000000000000" pitchFamily="2" charset="0"/>
                    </a:rPr>
                    <a:t>মোবাইল ফোন</a:t>
                  </a:r>
                  <a:r>
                    <a:rPr lang="en-US" sz="2700" dirty="0" smtClean="0">
                      <a:solidFill>
                        <a:srgbClr val="7030A0"/>
                      </a:solidFill>
                      <a:latin typeface="NikoshBAN" panose="02000000000000000000" pitchFamily="2" charset="0"/>
                      <a:cs typeface="NikoshBAN" panose="02000000000000000000" pitchFamily="2" charset="0"/>
                    </a:rPr>
                    <a:t>:</a:t>
                  </a:r>
                  <a:r>
                    <a:rPr lang="bn-BD" sz="2700" dirty="0" smtClean="0">
                      <a:solidFill>
                        <a:srgbClr val="7030A0"/>
                      </a:solidFill>
                      <a:latin typeface="NikoshBAN" panose="02000000000000000000" pitchFamily="2" charset="0"/>
                      <a:cs typeface="NikoshBAN" panose="02000000000000000000" pitchFamily="2" charset="0"/>
                    </a:rPr>
                    <a:t> ০১৭১৪-১৭৯৯৭৯</a:t>
                  </a:r>
                  <a:endParaRPr lang="en-US" sz="2700" dirty="0">
                    <a:solidFill>
                      <a:srgbClr val="7030A0"/>
                    </a:solidFill>
                    <a:latin typeface="NikoshBAN" panose="02000000000000000000" pitchFamily="2" charset="0"/>
                    <a:cs typeface="NikoshBAN" panose="02000000000000000000" pitchFamily="2" charset="0"/>
                  </a:endParaRPr>
                </a:p>
              </p:txBody>
            </p:sp>
            <p:sp>
              <p:nvSpPr>
                <p:cNvPr id="7" name="TextBox 6"/>
                <p:cNvSpPr txBox="1"/>
                <p:nvPr/>
              </p:nvSpPr>
              <p:spPr>
                <a:xfrm>
                  <a:off x="825208" y="4396117"/>
                  <a:ext cx="5466410" cy="677108"/>
                </a:xfrm>
                <a:prstGeom prst="rect">
                  <a:avLst/>
                </a:prstGeom>
                <a:noFill/>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ভেড়ামারা কলেজ, ভেড়ামারা, </a:t>
                  </a:r>
                  <a:r>
                    <a:rPr lang="bn-BD" sz="2700" dirty="0" smtClean="0">
                      <a:solidFill>
                        <a:srgbClr val="7030A0"/>
                      </a:solidFill>
                      <a:latin typeface="NikoshBAN" panose="02000000000000000000" pitchFamily="2" charset="0"/>
                      <a:cs typeface="NikoshBAN" panose="02000000000000000000" pitchFamily="2" charset="0"/>
                    </a:rPr>
                    <a:t>কুষ্টিয়া</a:t>
                  </a:r>
                  <a:endParaRPr lang="en-US" sz="2700" dirty="0">
                    <a:solidFill>
                      <a:srgbClr val="7030A0"/>
                    </a:solidFill>
                    <a:latin typeface="NikoshBAN" panose="02000000000000000000" pitchFamily="2" charset="0"/>
                    <a:cs typeface="NikoshBAN" panose="02000000000000000000" pitchFamily="2" charset="0"/>
                  </a:endParaRPr>
                </a:p>
              </p:txBody>
            </p:sp>
            <p:sp>
              <p:nvSpPr>
                <p:cNvPr id="14" name="TextBox 13"/>
                <p:cNvSpPr txBox="1"/>
                <p:nvPr/>
              </p:nvSpPr>
              <p:spPr>
                <a:xfrm>
                  <a:off x="825208" y="5688779"/>
                  <a:ext cx="7760266" cy="533480"/>
                </a:xfrm>
                <a:prstGeom prst="rect">
                  <a:avLst/>
                </a:prstGeom>
                <a:noFill/>
              </p:spPr>
              <p:txBody>
                <a:bodyPr wrap="square" rtlCol="0">
                  <a:spAutoFit/>
                </a:bodyPr>
                <a:lstStyle/>
                <a:p>
                  <a:r>
                    <a:rPr lang="en-US" sz="2000" dirty="0">
                      <a:solidFill>
                        <a:srgbClr val="7030A0"/>
                      </a:solidFill>
                      <a:latin typeface="NikoshBAN" panose="02000000000000000000" pitchFamily="2" charset="0"/>
                      <a:cs typeface="NikoshBAN" panose="02000000000000000000" pitchFamily="2" charset="0"/>
                    </a:rPr>
                    <a:t>a</a:t>
                  </a:r>
                  <a:r>
                    <a:rPr lang="en-US" sz="2000" dirty="0" smtClean="0">
                      <a:solidFill>
                        <a:srgbClr val="7030A0"/>
                      </a:solidFill>
                      <a:latin typeface="NikoshBAN" panose="02000000000000000000" pitchFamily="2" charset="0"/>
                      <a:cs typeface="NikoshBAN" panose="02000000000000000000" pitchFamily="2" charset="0"/>
                    </a:rPr>
                    <a:t>nisur_rahman1000@yahoo.com</a:t>
                  </a:r>
                  <a:endParaRPr lang="en-US" sz="2000" dirty="0">
                    <a:solidFill>
                      <a:srgbClr val="7030A0"/>
                    </a:solidFill>
                    <a:latin typeface="NikoshBAN" panose="02000000000000000000" pitchFamily="2" charset="0"/>
                    <a:cs typeface="NikoshBAN" panose="02000000000000000000" pitchFamily="2" charset="0"/>
                  </a:endParaRPr>
                </a:p>
              </p:txBody>
            </p:sp>
          </p:grpSp>
          <p:sp>
            <p:nvSpPr>
              <p:cNvPr id="8" name="TextBox 7"/>
              <p:cNvSpPr txBox="1"/>
              <p:nvPr/>
            </p:nvSpPr>
            <p:spPr>
              <a:xfrm>
                <a:off x="5539337" y="-204420"/>
                <a:ext cx="1986231" cy="677108"/>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পরিচিতি</a:t>
                </a:r>
                <a:endParaRPr lang="en-US" sz="2700" dirty="0">
                  <a:solidFill>
                    <a:srgbClr val="0070C0"/>
                  </a:solidFill>
                  <a:latin typeface="NikoshBAN" panose="02000000000000000000" pitchFamily="2" charset="0"/>
                  <a:cs typeface="NikoshBAN" panose="02000000000000000000" pitchFamily="2" charset="0"/>
                </a:endParaRPr>
              </a:p>
            </p:txBody>
          </p:sp>
          <p:grpSp>
            <p:nvGrpSpPr>
              <p:cNvPr id="13" name="Group 12"/>
              <p:cNvGrpSpPr/>
              <p:nvPr/>
            </p:nvGrpSpPr>
            <p:grpSpPr>
              <a:xfrm>
                <a:off x="8202623" y="2249543"/>
                <a:ext cx="3774006" cy="2720549"/>
                <a:chOff x="8202623" y="2249543"/>
                <a:chExt cx="3774006" cy="2720549"/>
              </a:xfrm>
            </p:grpSpPr>
            <p:sp>
              <p:nvSpPr>
                <p:cNvPr id="9" name="TextBox 8"/>
                <p:cNvSpPr txBox="1"/>
                <p:nvPr/>
              </p:nvSpPr>
              <p:spPr>
                <a:xfrm>
                  <a:off x="8434316" y="2249543"/>
                  <a:ext cx="1964958" cy="677108"/>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শ্রেণি</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ষষ্ঠ</a:t>
                  </a:r>
                  <a:endParaRPr lang="en-US" sz="27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8202623" y="3022598"/>
                  <a:ext cx="3698225" cy="677108"/>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বিষয়</a:t>
                  </a:r>
                  <a:r>
                    <a:rPr lang="en-US" sz="2700" dirty="0" smtClean="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বিজ্ঞান</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8202623" y="3668929"/>
                  <a:ext cx="3698225" cy="677108"/>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অধ্যায়</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সপ্তম </a:t>
                  </a:r>
                  <a:endParaRPr lang="en-US" sz="2700" dirty="0">
                    <a:solidFill>
                      <a:srgbClr val="0070C0"/>
                    </a:solidFill>
                    <a:latin typeface="NikoshBAN" panose="02000000000000000000" pitchFamily="2" charset="0"/>
                    <a:cs typeface="NikoshBAN" panose="02000000000000000000" pitchFamily="2" charset="0"/>
                  </a:endParaRPr>
                </a:p>
              </p:txBody>
            </p:sp>
            <p:sp>
              <p:nvSpPr>
                <p:cNvPr id="26" name="TextBox 25"/>
                <p:cNvSpPr txBox="1"/>
                <p:nvPr/>
              </p:nvSpPr>
              <p:spPr>
                <a:xfrm>
                  <a:off x="8278404" y="4292984"/>
                  <a:ext cx="3698225" cy="677108"/>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পৃষ্ঠা</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৫১</a:t>
                  </a:r>
                  <a:endParaRPr lang="en-US" sz="2700" dirty="0">
                    <a:solidFill>
                      <a:srgbClr val="0070C0"/>
                    </a:solidFill>
                    <a:latin typeface="NikoshBAN" panose="02000000000000000000" pitchFamily="2" charset="0"/>
                    <a:cs typeface="NikoshBAN" panose="02000000000000000000" pitchFamily="2" charset="0"/>
                  </a:endParaRPr>
                </a:p>
              </p:txBody>
            </p:sp>
          </p:gr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22" y="780139"/>
              <a:ext cx="1914503" cy="2333513"/>
            </a:xfrm>
            <a:prstGeom prst="rect">
              <a:avLst/>
            </a:prstGeom>
          </p:spPr>
        </p:pic>
      </p:grpSp>
      <p:cxnSp>
        <p:nvCxnSpPr>
          <p:cNvPr id="22" name="Straight Connector 21"/>
          <p:cNvCxnSpPr/>
          <p:nvPr/>
        </p:nvCxnSpPr>
        <p:spPr>
          <a:xfrm>
            <a:off x="5427885" y="1654952"/>
            <a:ext cx="16329" cy="28571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65452" y="1751857"/>
            <a:ext cx="0" cy="26615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59266" y="1751857"/>
            <a:ext cx="0" cy="26615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31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418" y="922897"/>
            <a:ext cx="2849238" cy="28492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2" y="1375803"/>
            <a:ext cx="2981747" cy="22334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350" y="2849963"/>
            <a:ext cx="3245831" cy="2367868"/>
          </a:xfrm>
          <a:prstGeom prst="rect">
            <a:avLst/>
          </a:prstGeom>
        </p:spPr>
      </p:pic>
      <p:sp>
        <p:nvSpPr>
          <p:cNvPr id="6" name="TextBox 5"/>
          <p:cNvSpPr txBox="1"/>
          <p:nvPr/>
        </p:nvSpPr>
        <p:spPr>
          <a:xfrm>
            <a:off x="3416326" y="5433743"/>
            <a:ext cx="3811331" cy="553998"/>
          </a:xfrm>
          <a:prstGeom prst="rect">
            <a:avLst/>
          </a:prstGeom>
          <a:noFill/>
        </p:spPr>
        <p:txBody>
          <a:bodyPr wrap="square" rtlCol="0">
            <a:spAutoFit/>
          </a:bodyPr>
          <a:lstStyle/>
          <a:p>
            <a:r>
              <a:rPr lang="en-US" sz="3000" b="1" dirty="0" err="1">
                <a:solidFill>
                  <a:srgbClr val="7030A0"/>
                </a:solidFill>
                <a:latin typeface="NikoshBAN" panose="02000000000000000000" pitchFamily="2" charset="0"/>
                <a:cs typeface="NikoshBAN" panose="02000000000000000000" pitchFamily="2" charset="0"/>
              </a:rPr>
              <a:t>চিত্রগু</a:t>
            </a:r>
            <a:r>
              <a:rPr lang="bn-BD" sz="3000" b="1" dirty="0">
                <a:solidFill>
                  <a:srgbClr val="7030A0"/>
                </a:solidFill>
                <a:latin typeface="NikoshBAN" panose="02000000000000000000" pitchFamily="2" charset="0"/>
                <a:cs typeface="NikoshBAN" panose="02000000000000000000" pitchFamily="2" charset="0"/>
              </a:rPr>
              <a:t>লো</a:t>
            </a:r>
            <a:r>
              <a:rPr lang="en-US" sz="3000" b="1" dirty="0">
                <a:solidFill>
                  <a:srgbClr val="7030A0"/>
                </a:solidFill>
                <a:latin typeface="NikoshBAN" panose="02000000000000000000" pitchFamily="2" charset="0"/>
                <a:cs typeface="NikoshBAN" panose="02000000000000000000" pitchFamily="2" charset="0"/>
              </a:rPr>
              <a:t> </a:t>
            </a:r>
            <a:r>
              <a:rPr lang="bn-BD" sz="3000" b="1" dirty="0">
                <a:solidFill>
                  <a:srgbClr val="7030A0"/>
                </a:solidFill>
                <a:latin typeface="NikoshBAN" panose="02000000000000000000" pitchFamily="2" charset="0"/>
                <a:cs typeface="NikoshBAN" panose="02000000000000000000" pitchFamily="2" charset="0"/>
              </a:rPr>
              <a:t>কী</a:t>
            </a:r>
            <a:r>
              <a:rPr lang="en-US" sz="3000" b="1" dirty="0">
                <a:solidFill>
                  <a:srgbClr val="7030A0"/>
                </a:solidFill>
                <a:latin typeface="NikoshBAN" panose="02000000000000000000" pitchFamily="2" charset="0"/>
                <a:cs typeface="NikoshBAN" panose="02000000000000000000" pitchFamily="2" charset="0"/>
              </a:rPr>
              <a:t> </a:t>
            </a:r>
            <a:r>
              <a:rPr lang="en-US" sz="3000" b="1" dirty="0" err="1">
                <a:solidFill>
                  <a:srgbClr val="7030A0"/>
                </a:solidFill>
                <a:latin typeface="NikoshBAN" panose="02000000000000000000" pitchFamily="2" charset="0"/>
                <a:cs typeface="NikoshBAN" panose="02000000000000000000" pitchFamily="2" charset="0"/>
              </a:rPr>
              <a:t>নির্দেশ</a:t>
            </a:r>
            <a:r>
              <a:rPr lang="en-US" sz="3000" b="1" dirty="0">
                <a:solidFill>
                  <a:srgbClr val="7030A0"/>
                </a:solidFill>
                <a:latin typeface="NikoshBAN" panose="02000000000000000000" pitchFamily="2" charset="0"/>
                <a:cs typeface="NikoshBAN" panose="02000000000000000000" pitchFamily="2" charset="0"/>
              </a:rPr>
              <a:t> </a:t>
            </a:r>
            <a:r>
              <a:rPr lang="en-US" sz="3000" b="1" dirty="0" err="1">
                <a:solidFill>
                  <a:srgbClr val="7030A0"/>
                </a:solidFill>
                <a:latin typeface="NikoshBAN" panose="02000000000000000000" pitchFamily="2" charset="0"/>
                <a:cs typeface="NikoshBAN" panose="02000000000000000000" pitchFamily="2" charset="0"/>
              </a:rPr>
              <a:t>করে</a:t>
            </a:r>
            <a:r>
              <a:rPr lang="en-US" sz="3000" b="1" dirty="0">
                <a:solidFill>
                  <a:srgbClr val="7030A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02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25992" y="951292"/>
            <a:ext cx="4523014" cy="2902251"/>
            <a:chOff x="2325992" y="951292"/>
            <a:chExt cx="4523014" cy="4733900"/>
          </a:xfrm>
        </p:grpSpPr>
        <p:sp>
          <p:nvSpPr>
            <p:cNvPr id="2" name="Vertical Scroll 1"/>
            <p:cNvSpPr/>
            <p:nvPr/>
          </p:nvSpPr>
          <p:spPr>
            <a:xfrm>
              <a:off x="2325992" y="951292"/>
              <a:ext cx="4523014" cy="4733900"/>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47266" y="2964299"/>
              <a:ext cx="2680466" cy="707886"/>
            </a:xfrm>
            <a:prstGeom prst="rect">
              <a:avLst/>
            </a:prstGeom>
            <a:noFill/>
          </p:spPr>
          <p:txBody>
            <a:bodyPr wrap="square" rtlCol="0">
              <a:spAutoFit/>
            </a:bodyPr>
            <a:lstStyle/>
            <a:p>
              <a:r>
                <a:rPr lang="bn-BD" sz="4000" dirty="0">
                  <a:solidFill>
                    <a:srgbClr val="7030A0"/>
                  </a:solidFill>
                  <a:latin typeface="NikoshBAN" panose="02000000000000000000" pitchFamily="2" charset="0"/>
                  <a:cs typeface="NikoshBAN" panose="02000000000000000000" pitchFamily="2" charset="0"/>
                </a:rPr>
                <a:t>পদার্থের বৈশিষ্ট্য</a:t>
              </a:r>
              <a:endParaRPr lang="en-US" sz="40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608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183" y="1383133"/>
            <a:ext cx="3830753" cy="600164"/>
          </a:xfrm>
          <a:prstGeom prst="rect">
            <a:avLst/>
          </a:prstGeom>
          <a:noFill/>
        </p:spPr>
        <p:txBody>
          <a:bodyPr wrap="square" rtlCol="0">
            <a:spAutoFit/>
          </a:bodyPr>
          <a:lstStyle/>
          <a:p>
            <a:r>
              <a:rPr lang="bn-BD" sz="3300" dirty="0">
                <a:solidFill>
                  <a:srgbClr val="7030A0"/>
                </a:solidFill>
                <a:latin typeface="NikoshBAN" panose="02000000000000000000" pitchFamily="2" charset="0"/>
                <a:cs typeface="NikoshBAN" panose="02000000000000000000" pitchFamily="2" charset="0"/>
              </a:rPr>
              <a:t>এই পাঠ শেষে </a:t>
            </a:r>
            <a:r>
              <a:rPr lang="bn-BD" sz="3300" dirty="0" smtClean="0">
                <a:solidFill>
                  <a:srgbClr val="7030A0"/>
                </a:solidFill>
                <a:latin typeface="NikoshBAN" panose="02000000000000000000" pitchFamily="2" charset="0"/>
                <a:cs typeface="NikoshBAN" panose="02000000000000000000" pitchFamily="2" charset="0"/>
              </a:rPr>
              <a:t>শিক্ষার্থীরা</a:t>
            </a:r>
            <a:r>
              <a:rPr lang="en-US" sz="3300" dirty="0" smtClean="0">
                <a:solidFill>
                  <a:srgbClr val="7030A0"/>
                </a:solidFill>
                <a:latin typeface="NikoshBAN" panose="02000000000000000000" pitchFamily="2" charset="0"/>
                <a:cs typeface="NikoshBAN" panose="02000000000000000000" pitchFamily="2" charset="0"/>
              </a:rPr>
              <a:t>…</a:t>
            </a:r>
            <a:endParaRPr lang="en-US" sz="3300" dirty="0">
              <a:solidFill>
                <a:srgbClr val="7030A0"/>
              </a:solidFill>
              <a:latin typeface="NikoshBAN" panose="02000000000000000000" pitchFamily="2" charset="0"/>
              <a:cs typeface="NikoshBAN" panose="02000000000000000000" pitchFamily="2" charset="0"/>
            </a:endParaRPr>
          </a:p>
        </p:txBody>
      </p:sp>
      <p:grpSp>
        <p:nvGrpSpPr>
          <p:cNvPr id="5" name="Group 4"/>
          <p:cNvGrpSpPr/>
          <p:nvPr/>
        </p:nvGrpSpPr>
        <p:grpSpPr>
          <a:xfrm>
            <a:off x="342293" y="2677340"/>
            <a:ext cx="8491463" cy="1048114"/>
            <a:chOff x="870048" y="2383243"/>
            <a:chExt cx="11321951" cy="1397485"/>
          </a:xfrm>
        </p:grpSpPr>
        <p:sp>
          <p:nvSpPr>
            <p:cNvPr id="3" name="TextBox 2"/>
            <p:cNvSpPr txBox="1"/>
            <p:nvPr/>
          </p:nvSpPr>
          <p:spPr>
            <a:xfrm>
              <a:off x="912252" y="2383243"/>
              <a:ext cx="7248075"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১। পদার্থের প্রধান বৈশিষ্ট্যসমূহ </a:t>
              </a:r>
              <a:r>
                <a:rPr lang="bn-BD" sz="2400" b="1" dirty="0" smtClean="0">
                  <a:solidFill>
                    <a:srgbClr val="002060"/>
                  </a:solidFill>
                  <a:latin typeface="NikoshBAN" panose="02000000000000000000" pitchFamily="2" charset="0"/>
                  <a:cs typeface="NikoshBAN" panose="02000000000000000000" pitchFamily="2" charset="0"/>
                </a:rPr>
                <a:t>চিহ্নিত </a:t>
              </a:r>
              <a:r>
                <a:rPr lang="bn-BD" sz="2400" b="1" dirty="0">
                  <a:solidFill>
                    <a:srgbClr val="002060"/>
                  </a:solidFill>
                  <a:latin typeface="NikoshBAN" panose="02000000000000000000" pitchFamily="2" charset="0"/>
                  <a:cs typeface="NikoshBAN" panose="02000000000000000000" pitchFamily="2" charset="0"/>
                </a:rPr>
                <a:t>করতে </a:t>
              </a:r>
              <a:r>
                <a:rPr lang="bn-BD" sz="2400" b="1" dirty="0" smtClean="0">
                  <a:solidFill>
                    <a:srgbClr val="002060"/>
                  </a:solidFill>
                  <a:latin typeface="NikoshBAN" panose="02000000000000000000" pitchFamily="2" charset="0"/>
                  <a:cs typeface="NikoshBAN" panose="02000000000000000000" pitchFamily="2" charset="0"/>
                </a:rPr>
                <a:t>পারবে</a:t>
              </a:r>
              <a:r>
                <a:rPr lang="en-US" sz="2400" b="1" dirty="0" smtClean="0">
                  <a:solidFill>
                    <a:srgbClr val="002060"/>
                  </a:solidFill>
                  <a:latin typeface="NikoshBAN" panose="02000000000000000000" pitchFamily="2" charset="0"/>
                  <a:cs typeface="NikoshBAN" panose="02000000000000000000" pitchFamily="2" charset="0"/>
                </a:rPr>
                <a:t>;</a:t>
              </a:r>
              <a:endParaRPr lang="en-US" sz="24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870048" y="3165175"/>
              <a:ext cx="11321951"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২। বিভিন্ন বৈশিষ্ট্যের –এর উপর ভিত্তি করে পদার্থের </a:t>
              </a:r>
              <a:r>
                <a:rPr lang="bn-BD" sz="2400" b="1" dirty="0" smtClean="0">
                  <a:solidFill>
                    <a:srgbClr val="002060"/>
                  </a:solidFill>
                  <a:latin typeface="NikoshBAN" panose="02000000000000000000" pitchFamily="2" charset="0"/>
                  <a:cs typeface="NikoshBAN" panose="02000000000000000000" pitchFamily="2" charset="0"/>
                </a:rPr>
                <a:t>শ্রেণিবিন্যাস  ব্যাখ্যা</a:t>
              </a:r>
              <a:r>
                <a:rPr lang="en-US" sz="2400" b="1" dirty="0" smtClean="0">
                  <a:solidFill>
                    <a:srgbClr val="002060"/>
                  </a:solidFill>
                  <a:latin typeface="NikoshBAN" panose="02000000000000000000" pitchFamily="2" charset="0"/>
                  <a:cs typeface="NikoshBAN" panose="02000000000000000000" pitchFamily="2" charset="0"/>
                </a:rPr>
                <a:t> </a:t>
              </a:r>
              <a:r>
                <a:rPr lang="bn-BD" sz="2400" b="1" dirty="0" smtClean="0">
                  <a:solidFill>
                    <a:srgbClr val="002060"/>
                  </a:solidFill>
                  <a:latin typeface="NikoshBAN" panose="02000000000000000000" pitchFamily="2" charset="0"/>
                  <a:cs typeface="NikoshBAN" panose="02000000000000000000" pitchFamily="2" charset="0"/>
                </a:rPr>
                <a:t>করতে </a:t>
              </a:r>
              <a:r>
                <a:rPr lang="bn-BD" sz="2400" b="1" dirty="0">
                  <a:solidFill>
                    <a:srgbClr val="002060"/>
                  </a:solidFill>
                  <a:latin typeface="NikoshBAN" panose="02000000000000000000" pitchFamily="2" charset="0"/>
                  <a:cs typeface="NikoshBAN" panose="02000000000000000000" pitchFamily="2" charset="0"/>
                </a:rPr>
                <a:t>পারবে।</a:t>
              </a:r>
              <a:endParaRPr lang="en-US" sz="2400" b="1" dirty="0">
                <a:solidFill>
                  <a:srgbClr val="002060"/>
                </a:solidFill>
                <a:latin typeface="NikoshBAN" panose="02000000000000000000" pitchFamily="2" charset="0"/>
                <a:cs typeface="NikoshBAN" panose="02000000000000000000" pitchFamily="2" charset="0"/>
              </a:endParaRPr>
            </a:p>
          </p:txBody>
        </p:sp>
      </p:grpSp>
      <p:sp>
        <p:nvSpPr>
          <p:cNvPr id="11" name="TextBox 10"/>
          <p:cNvSpPr txBox="1"/>
          <p:nvPr/>
        </p:nvSpPr>
        <p:spPr>
          <a:xfrm>
            <a:off x="3091974" y="596685"/>
            <a:ext cx="3830753" cy="600164"/>
          </a:xfrm>
          <a:prstGeom prst="rect">
            <a:avLst/>
          </a:prstGeom>
          <a:noFill/>
        </p:spPr>
        <p:txBody>
          <a:bodyPr wrap="square" rtlCol="0">
            <a:spAutoFit/>
          </a:bodyPr>
          <a:lstStyle/>
          <a:p>
            <a:r>
              <a:rPr lang="en-US" sz="3300" dirty="0" err="1" smtClean="0">
                <a:solidFill>
                  <a:srgbClr val="7030A0"/>
                </a:solidFill>
                <a:latin typeface="NikoshBAN" panose="02000000000000000000" pitchFamily="2" charset="0"/>
                <a:cs typeface="NikoshBAN" panose="02000000000000000000" pitchFamily="2" charset="0"/>
              </a:rPr>
              <a:t>শিখনফল</a:t>
            </a:r>
            <a:endParaRPr lang="en-US" sz="33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17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6694" y="5345847"/>
            <a:ext cx="1911300"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জায়গা দখল করে</a:t>
            </a:r>
            <a:endParaRPr lang="en-US" sz="2400" dirty="0">
              <a:solidFill>
                <a:srgbClr val="0070C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474" y="1406802"/>
            <a:ext cx="6286493" cy="3305338"/>
          </a:xfrm>
          <a:prstGeom prst="rect">
            <a:avLst/>
          </a:prstGeom>
        </p:spPr>
      </p:pic>
    </p:spTree>
    <p:extLst>
      <p:ext uri="{BB962C8B-B14F-4D97-AF65-F5344CB8AC3E}">
        <p14:creationId xmlns:p14="http://schemas.microsoft.com/office/powerpoint/2010/main" val="17576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171"/>
          <a:stretch/>
        </p:blipFill>
        <p:spPr>
          <a:xfrm>
            <a:off x="2190810" y="1054677"/>
            <a:ext cx="4854224" cy="4042064"/>
          </a:xfrm>
          <a:prstGeom prst="rect">
            <a:avLst/>
          </a:prstGeom>
        </p:spPr>
      </p:pic>
      <p:sp>
        <p:nvSpPr>
          <p:cNvPr id="3" name="TextBox 2"/>
          <p:cNvSpPr txBox="1"/>
          <p:nvPr/>
        </p:nvSpPr>
        <p:spPr>
          <a:xfrm>
            <a:off x="3159225" y="5257267"/>
            <a:ext cx="3269284"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পাত্রের আকার ধারণ করে</a:t>
            </a:r>
            <a:endParaRPr lang="en-US" sz="2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82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6192" y="1571311"/>
            <a:ext cx="4722590" cy="3033492"/>
            <a:chOff x="7765576" y="1233926"/>
            <a:chExt cx="4098107" cy="284328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576" y="1233926"/>
              <a:ext cx="2133600" cy="28432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558" y="1568736"/>
              <a:ext cx="2143125" cy="2143125"/>
            </a:xfrm>
            <a:prstGeom prst="rect">
              <a:avLst/>
            </a:prstGeom>
          </p:spPr>
        </p:pic>
      </p:grpSp>
      <p:sp>
        <p:nvSpPr>
          <p:cNvPr id="5" name="TextBox 4"/>
          <p:cNvSpPr txBox="1"/>
          <p:nvPr/>
        </p:nvSpPr>
        <p:spPr>
          <a:xfrm>
            <a:off x="3375453" y="4862413"/>
            <a:ext cx="2478927" cy="553998"/>
          </a:xfrm>
          <a:prstGeom prst="rect">
            <a:avLst/>
          </a:prstGeom>
          <a:no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নির্দিষ্ট আয়তন নাই</a:t>
            </a:r>
          </a:p>
        </p:txBody>
      </p:sp>
    </p:spTree>
    <p:extLst>
      <p:ext uri="{BB962C8B-B14F-4D97-AF65-F5344CB8AC3E}">
        <p14:creationId xmlns:p14="http://schemas.microsoft.com/office/powerpoint/2010/main" val="23990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TotalTime>
  <Words>708</Words>
  <Application>Microsoft Office PowerPoint</Application>
  <PresentationFormat>On-screen Show (4:3)</PresentationFormat>
  <Paragraphs>100</Paragraphs>
  <Slides>20</Slides>
  <Notes>13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 Math</vt:lpstr>
      <vt:lpstr>Nikosh</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MD. ANISUR RAHMAN</cp:lastModifiedBy>
  <cp:revision>183</cp:revision>
  <dcterms:created xsi:type="dcterms:W3CDTF">2014-09-20T16:42:22Z</dcterms:created>
  <dcterms:modified xsi:type="dcterms:W3CDTF">2016-08-10T04:31:21Z</dcterms:modified>
</cp:coreProperties>
</file>